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551" r:id="rId5"/>
    <p:sldId id="552" r:id="rId6"/>
    <p:sldId id="258" r:id="rId7"/>
    <p:sldId id="553" r:id="rId8"/>
    <p:sldId id="554" r:id="rId9"/>
    <p:sldId id="555" r:id="rId10"/>
    <p:sldId id="267" r:id="rId11"/>
    <p:sldId id="292" r:id="rId12"/>
    <p:sldId id="293" r:id="rId13"/>
    <p:sldId id="288" r:id="rId14"/>
    <p:sldId id="556" r:id="rId15"/>
    <p:sldId id="557" r:id="rId16"/>
    <p:sldId id="454" r:id="rId17"/>
    <p:sldId id="479" r:id="rId18"/>
    <p:sldId id="478" r:id="rId19"/>
    <p:sldId id="480" r:id="rId20"/>
    <p:sldId id="294" r:id="rId21"/>
    <p:sldId id="451" r:id="rId22"/>
    <p:sldId id="455" r:id="rId23"/>
    <p:sldId id="456" r:id="rId24"/>
    <p:sldId id="460" r:id="rId25"/>
    <p:sldId id="461" r:id="rId26"/>
    <p:sldId id="471" r:id="rId27"/>
    <p:sldId id="489" r:id="rId28"/>
    <p:sldId id="498" r:id="rId29"/>
    <p:sldId id="490" r:id="rId30"/>
    <p:sldId id="466" r:id="rId31"/>
    <p:sldId id="467" r:id="rId32"/>
    <p:sldId id="462" r:id="rId33"/>
    <p:sldId id="469" r:id="rId34"/>
    <p:sldId id="470" r:id="rId35"/>
    <p:sldId id="488" r:id="rId36"/>
    <p:sldId id="499" r:id="rId37"/>
    <p:sldId id="458" r:id="rId38"/>
    <p:sldId id="487" r:id="rId39"/>
    <p:sldId id="477" r:id="rId40"/>
    <p:sldId id="486" r:id="rId41"/>
    <p:sldId id="491" r:id="rId42"/>
    <p:sldId id="492" r:id="rId43"/>
    <p:sldId id="493" r:id="rId44"/>
    <p:sldId id="474" r:id="rId45"/>
    <p:sldId id="500" r:id="rId46"/>
    <p:sldId id="459" r:id="rId47"/>
    <p:sldId id="494" r:id="rId48"/>
    <p:sldId id="495" r:id="rId49"/>
    <p:sldId id="496" r:id="rId50"/>
    <p:sldId id="549" r:id="rId51"/>
    <p:sldId id="550" r:id="rId52"/>
    <p:sldId id="511" r:id="rId53"/>
    <p:sldId id="513" r:id="rId54"/>
    <p:sldId id="501" r:id="rId55"/>
  </p:sldIdLst>
  <p:sldSz cx="12192000" cy="6858000"/>
  <p:notesSz cx="6858000" cy="9144000"/>
  <p:embeddedFontLst>
    <p:embeddedFont>
      <p:font typeface="Lato Light"/>
      <p:regular r:id="rId59"/>
    </p:embeddedFont>
    <p:embeddedFont>
      <p:font typeface="Lato" panose="020F0502020204030203"/>
      <p:regular r:id="rId60"/>
    </p:embeddedFont>
    <p:embeddedFont>
      <p:font typeface="Calibri" panose="020F0502020204030204"/>
      <p:regular r:id="rId61"/>
    </p:embeddedFont>
    <p:embeddedFont>
      <p:font typeface="Lato Black"/>
      <p:regular r:id="rId62"/>
    </p:embeddedFont>
    <p:embeddedFont>
      <p:font typeface="Lato Light" pitchFamily="34" charset="0"/>
      <p:regular r:id="rId63"/>
    </p:embeddedFont>
    <p:embeddedFont>
      <p:font typeface="Lato" panose="020F0502020204030203" pitchFamily="34" charset="0"/>
      <p:regular r:id="rId64"/>
    </p:embeddedFont>
    <p:embeddedFont>
      <p:font typeface="Lato Black" pitchFamily="34" charset="0"/>
      <p:regular r:id="rId65"/>
    </p:embeddedFont>
    <p:embeddedFont>
      <p:font typeface="Lato Bold"/>
      <p:regular r:id="rId66"/>
    </p:embeddedFont>
    <p:embeddedFont>
      <p:font typeface="Lato Regular" panose="020F0502020204030203"/>
      <p:regular r:id="rId67"/>
    </p:embeddedFont>
    <p:embeddedFont>
      <p:font typeface="Lato Medium" pitchFamily="34" charset="0"/>
      <p:regular r:id="rId68"/>
    </p:embeddedFont>
    <p:embeddedFont>
      <p:font typeface="Lato Heavy" pitchFamily="34" charset="0"/>
      <p:regular r:id="rId69"/>
    </p:embeddedFont>
    <p:embeddedFont>
      <p:font typeface="Roboto"/>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Default Section" id="{7B97C386-B51F-354C-9B83-D015E336CE09}">
          <p14:sldIdLst>
            <p14:sldId id="256"/>
            <p14:sldId id="551"/>
            <p14:sldId id="552"/>
            <p14:sldId id="258"/>
          </p14:sldIdLst>
        </p14:section>
        <p14:section name="Access Domino" id="{C55670CC-44DF-284B-8A41-E32D19724A8B}">
          <p14:sldIdLst>
            <p14:sldId id="553"/>
            <p14:sldId id="554"/>
            <p14:sldId id="555"/>
          </p14:sldIdLst>
        </p14:section>
        <p14:section name="Motivation" id="{2947C129-A1EA-334E-B4CE-C9752D401B9C}">
          <p14:sldIdLst>
            <p14:sldId id="267"/>
            <p14:sldId id="292"/>
            <p14:sldId id="293"/>
            <p14:sldId id="454"/>
            <p14:sldId id="556"/>
            <p14:sldId id="288"/>
            <p14:sldId id="557"/>
          </p14:sldIdLst>
        </p14:section>
        <p14:section name="Picking a Question" id="{D972917E-2308-1049-BA0E-08030C4DB310}">
          <p14:sldIdLst>
            <p14:sldId id="479"/>
            <p14:sldId id="478"/>
            <p14:sldId id="480"/>
          </p14:sldIdLst>
        </p14:section>
        <p14:section name="Modeling Process" id="{6A771038-5FBB-2A44-8546-CAE709C3CD15}">
          <p14:sldIdLst>
            <p14:sldId id="294"/>
            <p14:sldId id="451"/>
            <p14:sldId id="455"/>
          </p14:sldIdLst>
        </p14:section>
        <p14:section name="Data Collection" id="{B29C4BF1-0F0F-A941-88BC-BC132FCB7A4F}">
          <p14:sldIdLst>
            <p14:sldId id="456"/>
            <p14:sldId id="460"/>
            <p14:sldId id="461"/>
            <p14:sldId id="471"/>
            <p14:sldId id="489"/>
          </p14:sldIdLst>
        </p14:section>
        <p14:section name="Data Prep" id="{4B6F8B93-069E-B849-82CC-56091DBF3C08}">
          <p14:sldIdLst>
            <p14:sldId id="498"/>
            <p14:sldId id="490"/>
            <p14:sldId id="466"/>
            <p14:sldId id="467"/>
            <p14:sldId id="462"/>
            <p14:sldId id="469"/>
            <p14:sldId id="470"/>
            <p14:sldId id="488"/>
          </p14:sldIdLst>
        </p14:section>
        <p14:section name="Build Model" id="{19632CF6-37D0-074F-A034-E39D9CEB9907}">
          <p14:sldIdLst>
            <p14:sldId id="499"/>
            <p14:sldId id="458"/>
            <p14:sldId id="487"/>
            <p14:sldId id="477"/>
            <p14:sldId id="486"/>
            <p14:sldId id="491"/>
            <p14:sldId id="492"/>
            <p14:sldId id="493"/>
            <p14:sldId id="474"/>
          </p14:sldIdLst>
        </p14:section>
        <p14:section name="Evaluate Model" id="{98433860-301A-F449-9994-B4622030A0F9}">
          <p14:sldIdLst>
            <p14:sldId id="500"/>
            <p14:sldId id="459"/>
            <p14:sldId id="494"/>
            <p14:sldId id="495"/>
            <p14:sldId id="496"/>
            <p14:sldId id="549"/>
            <p14:sldId id="550"/>
            <p14:sldId id="511"/>
            <p14:sldId id="513"/>
          </p14:sldIdLst>
        </p14:section>
        <p14:section name="Wrap-up" id="{8125E9DF-6198-3448-9F4C-E5DCC908488C}">
          <p14:sldIdLst>
            <p14:sldId id="50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00"/>
    <a:srgbClr val="FFC000"/>
    <a:srgbClr val="1F9CDA"/>
    <a:srgbClr val="242D3C"/>
    <a:srgbClr val="1538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C66998E-BCA0-4326-82BD-46D2325B85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5"/>
    <p:restoredTop sz="85658"/>
  </p:normalViewPr>
  <p:slideViewPr>
    <p:cSldViewPr snapToGrid="0" snapToObjects="1">
      <p:cViewPr>
        <p:scale>
          <a:sx n="146" d="100"/>
          <a:sy n="146" d="100"/>
        </p:scale>
        <p:origin x="1872" y="1192"/>
      </p:cViewPr>
      <p:guideLst/>
    </p:cSldViewPr>
  </p:slideViewPr>
  <p:notesTextViewPr>
    <p:cViewPr>
      <p:scale>
        <a:sx n="110" d="100"/>
        <a:sy n="11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font" Target="fonts/font12.fntdata"/><Relationship Id="rId7" Type="http://schemas.openxmlformats.org/officeDocument/2006/relationships/slide" Target="slides/slide4.xml"/><Relationship Id="rId69" Type="http://schemas.openxmlformats.org/officeDocument/2006/relationships/font" Target="fonts/font11.fntdata"/><Relationship Id="rId68" Type="http://schemas.openxmlformats.org/officeDocument/2006/relationships/font" Target="fonts/font10.fntdata"/><Relationship Id="rId67" Type="http://schemas.openxmlformats.org/officeDocument/2006/relationships/font" Target="fonts/font9.fntdata"/><Relationship Id="rId66" Type="http://schemas.openxmlformats.org/officeDocument/2006/relationships/font" Target="fonts/font8.fntdata"/><Relationship Id="rId65" Type="http://schemas.openxmlformats.org/officeDocument/2006/relationships/font" Target="fonts/font7.fntdata"/><Relationship Id="rId64" Type="http://schemas.openxmlformats.org/officeDocument/2006/relationships/font" Target="fonts/font6.fntdata"/><Relationship Id="rId63" Type="http://schemas.openxmlformats.org/officeDocument/2006/relationships/font" Target="fonts/font5.fntdata"/><Relationship Id="rId62" Type="http://schemas.openxmlformats.org/officeDocument/2006/relationships/font" Target="fonts/font4.fntdata"/><Relationship Id="rId61" Type="http://schemas.openxmlformats.org/officeDocument/2006/relationships/font" Target="fonts/font3.fntdata"/><Relationship Id="rId60" Type="http://schemas.openxmlformats.org/officeDocument/2006/relationships/font" Target="fonts/font2.fntdata"/><Relationship Id="rId6" Type="http://schemas.openxmlformats.org/officeDocument/2006/relationships/slide" Target="slides/slide3.xml"/><Relationship Id="rId59" Type="http://schemas.openxmlformats.org/officeDocument/2006/relationships/font" Target="fonts/font1.fntdata"/><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228600" algn="l" rtl="0">
              <a:spcBef>
                <a:spcPts val="0"/>
              </a:spcBef>
              <a:spcAft>
                <a:spcPts val="0"/>
              </a:spcAft>
              <a:buSzPts val="1400"/>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228600" algn="l" rtl="0">
              <a:spcBef>
                <a:spcPts val="0"/>
              </a:spcBef>
              <a:spcAft>
                <a:spcPts val="0"/>
              </a:spcAft>
              <a:buSzPts val="1400"/>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228600" algn="l" rtl="0">
              <a:spcBef>
                <a:spcPts val="0"/>
              </a:spcBef>
              <a:spcAft>
                <a:spcPts val="0"/>
              </a:spcAft>
              <a:buSzPts val="1400"/>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228600" algn="l" rtl="0">
              <a:spcBef>
                <a:spcPts val="0"/>
              </a:spcBef>
              <a:spcAft>
                <a:spcPts val="0"/>
              </a:spcAft>
              <a:buSzPts val="1400"/>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panose="020F0502020204030203"/>
                <a:ea typeface="Lato" panose="020F0502020204030203"/>
                <a:cs typeface="Lato" panose="020F0502020204030203"/>
                <a:sym typeface="Lato" panose="020F0502020204030203"/>
              </a:rPr>
            </a:fld>
            <a:endParaRPr sz="1200" b="0" i="0" u="none" strike="noStrike" cap="none">
              <a:solidFill>
                <a:schemeClr val="dk1"/>
              </a:solidFill>
              <a:latin typeface="Lato" panose="020F0502020204030203"/>
              <a:ea typeface="Lato" panose="020F0502020204030203"/>
              <a:cs typeface="Lato" panose="020F0502020204030203"/>
              <a:sym typeface="Lato" panose="020F0502020204030203"/>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blog.datadive.net/selecting-good-features-part-iii-random-forests/" TargetMode="External"/><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
        <p:cNvGrpSpPr/>
        <p:nvPr/>
      </p:nvGrpSpPr>
      <p:grpSpPr>
        <a:xfrm>
          <a:off x="0" y="0"/>
          <a:ext cx="0" cy="0"/>
          <a:chOff x="0" y="0"/>
          <a:chExt cx="0" cy="0"/>
        </a:xfrm>
      </p:grpSpPr>
      <p:sp>
        <p:nvSpPr>
          <p:cNvPr id="63" name="Google Shape;63;g616452df08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616452df08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Lato" panose="020F0502020204030203"/>
              <a:buNone/>
            </a:pPr>
          </a:p>
        </p:txBody>
      </p:sp>
      <p:sp>
        <p:nvSpPr>
          <p:cNvPr id="65" name="Google Shape;65;g616452df08_0_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dirty="0"/>
              <a:t>I think I’ve talked enough about how important models can be, but you want to make sure you are building the right models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panose="020F0502020204030203"/>
                <a:ea typeface="Lato" panose="020F0502020204030203"/>
                <a:cs typeface="Lato" panose="020F0502020204030203"/>
                <a:sym typeface="Lato" panose="020F0502020204030203"/>
              </a:rPr>
            </a:fld>
            <a:endParaRPr lang="en-US" sz="1200" b="0" i="0" u="none" strike="noStrike" cap="none">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Order of magnitude estimates</a:t>
            </a:r>
            <a:endParaRPr lang="en-US" dirty="0"/>
          </a:p>
          <a:p>
            <a:r>
              <a:rPr lang="en-US" dirty="0"/>
              <a:t>Value: how much improvement is realistic?</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panose="020F0502020204030203"/>
                <a:ea typeface="Lato" panose="020F0502020204030203"/>
                <a:cs typeface="Lato" panose="020F0502020204030203"/>
                <a:sym typeface="Lato" panose="020F0502020204030203"/>
              </a:rPr>
            </a:fld>
            <a:endParaRPr lang="en-US" sz="1200" b="0" i="0" u="none" strike="noStrike" cap="none">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current DS data limitations to define future data engineering needs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panose="020F0502020204030203"/>
                <a:ea typeface="Lato" panose="020F0502020204030203"/>
                <a:cs typeface="Lato" panose="020F0502020204030203"/>
                <a:sym typeface="Lato" panose="020F0502020204030203"/>
              </a:rPr>
            </a:fld>
            <a:endParaRPr lang="en-US" sz="1200" b="0" i="0" u="none" strike="noStrike" cap="none">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panose="020F0502020204030203"/>
                <a:ea typeface="Lato" panose="020F0502020204030203"/>
                <a:cs typeface="Lato" panose="020F0502020204030203"/>
                <a:sym typeface="Lato" panose="020F0502020204030203"/>
              </a:rPr>
            </a:fld>
            <a:endParaRPr lang="en-US" sz="1200" b="0" i="0" u="none" strike="noStrike" cap="none">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panose="020B0604020202020204"/>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panose="020B0604020202020204"/>
              <a:buNone/>
              <a:defRPr/>
            </a:pPr>
            <a:r>
              <a:rPr lang="en-US" dirty="0">
                <a:solidFill>
                  <a:schemeClr val="dk1"/>
                </a:solidFill>
              </a:rPr>
              <a:t>It’s really important to make sure you have data that covers the features needed to classify or predict whatever it is that you’re hoping to find. For example, if we were hoping to classify images of elephants but only had pictures of the tail, we wouldn’t be able to do this effectively and would need to pull in images that cover the entirety of the elephant. Many times, this requires pulling in data from more than one source and figuring out how to connect these together.  </a:t>
            </a:r>
            <a:endParaRPr lang="en-US"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panose="020B0604020202020204"/>
              <a:buNone/>
              <a:defRPr/>
            </a:pPr>
            <a:r>
              <a:rPr lang="en-US" dirty="0">
                <a:solidFill>
                  <a:schemeClr val="dk1"/>
                </a:solidFill>
              </a:rPr>
              <a:t>It’s really important to make sure you have data that covers the features needed to classify or predict whatever it is that you’re hoping to find. For example, if we were hoping to classify images of elephants but only had pictures of the tail, we wouldn’t be able to do this effectively and would need to pull in images that cover the entirety of the elephant. Many times, this requires pulling in data from more than one source and figuring out how to connect these together.  </a:t>
            </a:r>
            <a:endParaRPr lang="en-US"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panose="020B0604020202020204"/>
              <a:buNone/>
              <a:defRPr/>
            </a:pPr>
            <a:r>
              <a:rPr lang="en-US" dirty="0">
                <a:solidFill>
                  <a:schemeClr val="dk1"/>
                </a:solidFill>
              </a:rPr>
              <a:t>It’s really important to make sure you have data that covers the features needed to classify or predict whatever it is that you’re hoping to find. For example, if we were hoping to classify images of elephants but only had pictures of the tail, we wouldn’t be able to do this effectively and would need to pull in images that cover the entirety of the elephant. Many times, this requires pulling in data from more than one source and figuring out how to connect these together.  </a:t>
            </a:r>
            <a:endParaRPr lang="en-US"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It’s also really important to make sure you understand your data and that you’ve cleaned this properly. For example, you may be looking at airport delays with one of your columns being timestamps from the flights - it would be important to extract the hour of the day for training instead of the entire date time. Another very important thing to keep in mind is that if you feed in biased or skewed data then your algorithm is going to be biased. There are many news articles about, with one famous case being </a:t>
            </a:r>
            <a:r>
              <a:rPr lang="en-US" dirty="0">
                <a:highlight>
                  <a:srgbClr val="FFFFFF"/>
                </a:highlight>
              </a:rPr>
              <a:t>the algorithm widely used in the US to guide sentencing by predicting the likelihood of a criminal reoffending. According to the analysis, the system predicts that </a:t>
            </a:r>
            <a:r>
              <a:rPr lang="en-US" dirty="0">
                <a:solidFill>
                  <a:schemeClr val="hlink"/>
                </a:solidFill>
                <a:uFill>
                  <a:noFill/>
                </a:uFill>
                <a:hlinkClick r:id="rId3"/>
              </a:rPr>
              <a:t>black defendants pose a higher risk of recidivism than they do</a:t>
            </a:r>
            <a:r>
              <a:rPr lang="en-US" dirty="0">
                <a:highlight>
                  <a:srgbClr val="FFFFFF"/>
                </a:highlight>
              </a:rPr>
              <a:t>, and the reverse for white defendants. There are also many other things to consider about how our data looks that we’ll cover later.</a:t>
            </a:r>
            <a:endParaRPr lang="en-US"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panose="020B0604020202020204"/>
              <a:buNone/>
              <a:defRPr/>
            </a:pPr>
            <a:r>
              <a:rPr lang="en-US" dirty="0"/>
              <a:t>Maybe the missing values are correlated with another attribute (people with high salaries don’t want to reveal their income on surveys)</a:t>
            </a:r>
            <a:endParaRPr lang="en-US" dirty="0"/>
          </a:p>
          <a:p>
            <a:pPr marL="171450" lvl="0" indent="-95250" algn="l" rtl="0">
              <a:spcBef>
                <a:spcPts val="0"/>
              </a:spcBef>
              <a:spcAft>
                <a:spcPts val="0"/>
              </a:spcAft>
              <a:buClr>
                <a:schemeClr val="dk1"/>
              </a:buClr>
              <a:buSzPts val="1200"/>
              <a:buFont typeface="Arial" panose="020B0604020202020204"/>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include learnings from many of our customers. Benefit of working with leading data science organizations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panose="020F0502020204030203"/>
                <a:ea typeface="Lato" panose="020F0502020204030203"/>
                <a:cs typeface="Lato" panose="020F0502020204030203"/>
                <a:sym typeface="Lato" panose="020F0502020204030203"/>
              </a:rPr>
            </a:fld>
            <a:endParaRPr lang="en-US" sz="1200" b="0" i="0" u="none" strike="noStrike" cap="none">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highlight>
                  <a:srgbClr val="FFFFFF"/>
                </a:highlight>
              </a:rPr>
              <a:t>The difference is that, in scaling, you’re changing the range of your data (while in normalization you’re changing the shape of the distribution of your data). This assumes your data is normally distributed within each feature</a:t>
            </a:r>
            <a:endParaRPr lang="en-US" dirty="0">
              <a:highlight>
                <a:srgbClr val="FFFFFF"/>
              </a:highlight>
            </a:endParaRPr>
          </a:p>
          <a:p>
            <a:pPr marL="0" lvl="0" indent="0" algn="l" rtl="0">
              <a:spcBef>
                <a:spcPts val="0"/>
              </a:spcBef>
              <a:spcAft>
                <a:spcPts val="0"/>
              </a:spcAft>
              <a:buNone/>
            </a:pPr>
            <a:endParaRPr lang="en-US" sz="1600" dirty="0">
              <a:highlight>
                <a:srgbClr val="FFFFFF"/>
              </a:highlight>
              <a:latin typeface="Georgia" panose="02040502050405020303"/>
              <a:ea typeface="Georgia" panose="02040502050405020303"/>
              <a:cs typeface="Georgia" panose="02040502050405020303"/>
              <a:sym typeface="Georgia" panose="02040502050405020303"/>
            </a:endParaRPr>
          </a:p>
          <a:p>
            <a:pPr marL="171450" lvl="0" indent="-95250" algn="l" rtl="0">
              <a:spcBef>
                <a:spcPts val="0"/>
              </a:spcBef>
              <a:spcAft>
                <a:spcPts val="0"/>
              </a:spcAft>
              <a:buClr>
                <a:schemeClr val="dk1"/>
              </a:buClr>
              <a:buSzPts val="1200"/>
              <a:buFont typeface="Arial" panose="020B0604020202020204"/>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rgbClr val="3E3E40"/>
                </a:solidFill>
                <a:highlight>
                  <a:srgbClr val="FFFFFF"/>
                </a:highlight>
                <a:latin typeface="Roboto"/>
                <a:ea typeface="Roboto"/>
                <a:cs typeface="Roboto"/>
                <a:sym typeface="Roboto"/>
              </a:rPr>
              <a:t>Min-max normalization has one fairly significant downside: it does not handle outliers very well. For example, if you have 99 values between 0 and 40, and one value is 100, then the 99 values will all be transformed to a value between 0 and 0.4. That data is just as squished as before! Take a look at the image below to see an example of this.</a:t>
            </a:r>
            <a:endParaRPr lang="en-US" sz="1200" dirty="0">
              <a:solidFill>
                <a:srgbClr val="3E3E40"/>
              </a:solidFill>
              <a:highlight>
                <a:srgbClr val="FFFFFF"/>
              </a:highlight>
              <a:latin typeface="Roboto"/>
              <a:ea typeface="Roboto"/>
              <a:cs typeface="Roboto"/>
              <a:sym typeface="Roboto"/>
            </a:endParaRPr>
          </a:p>
          <a:p>
            <a:pPr marL="0" lvl="0" indent="0" algn="l" rtl="0">
              <a:spcBef>
                <a:spcPts val="0"/>
              </a:spcBef>
              <a:spcAft>
                <a:spcPts val="0"/>
              </a:spcAft>
              <a:buNone/>
            </a:pPr>
            <a:endParaRPr lang="en-US" sz="1200" dirty="0">
              <a:solidFill>
                <a:srgbClr val="3E3E40"/>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dirty="0">
                <a:solidFill>
                  <a:srgbClr val="3E3E40"/>
                </a:solidFill>
                <a:highlight>
                  <a:srgbClr val="FFFFFF"/>
                </a:highlight>
                <a:latin typeface="Roboto"/>
                <a:ea typeface="Roboto"/>
                <a:cs typeface="Roboto"/>
                <a:sym typeface="Roboto"/>
              </a:rPr>
              <a:t>Normalizing fixed the squishing problem on the y-axis, but the x-axis is still problematic. Now if we were to compare these points, the y-axis would dominate; the y-axis can differ by 1, but the x-axis can only differ by 0.4.</a:t>
            </a:r>
            <a:endParaRPr lang="en-US" sz="1200" dirty="0">
              <a:solidFill>
                <a:srgbClr val="3E3E40"/>
              </a:solidFill>
              <a:highlight>
                <a:srgbClr val="FFFFFF"/>
              </a:highlight>
              <a:latin typeface="Roboto"/>
              <a:ea typeface="Roboto"/>
              <a:cs typeface="Roboto"/>
              <a:sym typeface="Roboto"/>
            </a:endParaR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panose="020B0604020202020204"/>
              <a:buNone/>
            </a:p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Uses domain knowledge - say you have time stamps for predicting flight delays, you might want to consider just the hour of the day initially</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Bucketing (age), combining (latitude and longitude)</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highlight>
                  <a:srgbClr val="FFFFFF"/>
                </a:highlight>
              </a:rPr>
              <a:t>Extra features can decrease performance because they may “confuse” the model by giving it irrelevant data that prevents it from learning the actual relationships.</a:t>
            </a:r>
            <a:endParaRPr lang="en-US" dirty="0">
              <a:highlight>
                <a:srgbClr val="FFFFFF"/>
              </a:highlight>
            </a:endParaRPr>
          </a:p>
          <a:p>
            <a:pPr marL="0" lvl="0" indent="0" algn="l" rtl="0">
              <a:spcBef>
                <a:spcPts val="0"/>
              </a:spcBef>
              <a:spcAft>
                <a:spcPts val="0"/>
              </a:spcAft>
              <a:buNone/>
            </a:pPr>
            <a:endParaRPr lang="en-US" dirty="0">
              <a:highlight>
                <a:srgbClr val="FFFFFF"/>
              </a:highlight>
            </a:endParaRPr>
          </a:p>
          <a:p>
            <a:pPr marL="0" lvl="0" indent="0" algn="l" rtl="0">
              <a:spcBef>
                <a:spcPts val="0"/>
              </a:spcBef>
              <a:spcAft>
                <a:spcPts val="0"/>
              </a:spcAft>
              <a:buNone/>
            </a:pPr>
            <a:r>
              <a:rPr lang="en-US" dirty="0">
                <a:highlight>
                  <a:srgbClr val="FFFFFF"/>
                </a:highlight>
              </a:rPr>
              <a:t>The </a:t>
            </a:r>
            <a:r>
              <a:rPr lang="en-US" dirty="0">
                <a:solidFill>
                  <a:schemeClr val="hlink"/>
                </a:solidFill>
                <a:highlight>
                  <a:srgbClr val="FFFFFF"/>
                </a:highlight>
                <a:uFill>
                  <a:noFill/>
                </a:uFill>
                <a:hlinkClick r:id="rId3"/>
              </a:rPr>
              <a:t>random forest performs implicit feature selection</a:t>
            </a:r>
            <a:r>
              <a:rPr lang="en-US" dirty="0">
                <a:highlight>
                  <a:srgbClr val="FFFFFF"/>
                </a:highlight>
              </a:rPr>
              <a:t> because it splits nodes on the most important variables, but other machine learning models do not.</a:t>
            </a:r>
            <a:endParaRPr lang="en-US" dirty="0">
              <a:highlight>
                <a:srgbClr val="FFFFFF"/>
              </a:highlight>
            </a:endParaR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panose="020B0604020202020204"/>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panose="020B0604020202020204"/>
              <a:buNone/>
              <a:defRPr/>
            </a:pPr>
            <a:r>
              <a:rPr lang="en-US" dirty="0"/>
              <a:t>This chart shows the main branches of machine learning, which are supervised and unsupervised learning, along with reinforcement learning. It also gives of further separation of both supervised learning and unsupervised learning and some examples what can fall under these categories such as compression for dimensionality reduction, diagnostics for classification, or weather forecasting for regression. </a:t>
            </a:r>
            <a:endParaRPr lang="en-US" dirty="0"/>
          </a:p>
          <a:p>
            <a:pPr marL="171450" lvl="0" indent="-95250" algn="l" rtl="0">
              <a:spcBef>
                <a:spcPts val="0"/>
              </a:spcBef>
              <a:spcAft>
                <a:spcPts val="0"/>
              </a:spcAft>
              <a:buClr>
                <a:schemeClr val="dk1"/>
              </a:buClr>
              <a:buSzPts val="1200"/>
              <a:buFont typeface="Arial" panose="020B0604020202020204"/>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panose="020B0604020202020204"/>
              <a:buNone/>
              <a:defRPr/>
            </a:pPr>
            <a:r>
              <a:rPr lang="en-US" dirty="0"/>
              <a:t>Key is if you’re looking at your data set and one column is the answer</a:t>
            </a:r>
            <a:endParaRPr lang="en-US" dirty="0"/>
          </a:p>
          <a:p>
            <a:pPr marL="171450" lvl="0" indent="-95250" algn="l" rtl="0">
              <a:spcBef>
                <a:spcPts val="0"/>
              </a:spcBef>
              <a:spcAft>
                <a:spcPts val="0"/>
              </a:spcAft>
              <a:buClr>
                <a:schemeClr val="dk1"/>
              </a:buClr>
              <a:buSzPts val="1200"/>
              <a:buFont typeface="Arial" panose="020B0604020202020204"/>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panose="020B0604020202020204"/>
              <a:buNone/>
            </a:p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panose="020B0604020202020204"/>
              <a:buNone/>
            </a:p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we’ve talked about data we can talk about choosing a model. You’ve likely heard about models such as regression or maybe even </a:t>
            </a:r>
            <a:r>
              <a:rPr lang="en-US" dirty="0" err="1"/>
              <a:t>xgboost</a:t>
            </a:r>
            <a:r>
              <a:rPr lang="en-US" dirty="0"/>
              <a:t> or deep learning. And you’re likely wondering how to go about choosing a model. You’ll find charts such as this one from </a:t>
            </a:r>
            <a:r>
              <a:rPr lang="en-US" dirty="0" err="1"/>
              <a:t>scikit</a:t>
            </a:r>
            <a:r>
              <a:rPr lang="en-US" dirty="0"/>
              <a:t> learn, a very widely used Python package for machine learning. In general, you’ll be able to narrow down your selection based on whether you have labeled data and are predicting a category vs a quantity. However, this chart does not even begin to cover all of the models available or go into things like neural networks or reinforcement learning.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main takeaway from this is that there is usually never one best algorithm, in fact in many cases you might test out a few different models to see which performs best. </a:t>
            </a:r>
            <a:endParaRPr lang="en-US" dirty="0"/>
          </a:p>
          <a:p>
            <a:pPr marL="171450" lvl="0" indent="-95250" algn="l" rtl="0">
              <a:spcBef>
                <a:spcPts val="0"/>
              </a:spcBef>
              <a:spcAft>
                <a:spcPts val="0"/>
              </a:spcAft>
              <a:buClr>
                <a:schemeClr val="dk1"/>
              </a:buClr>
              <a:buSzPts val="1200"/>
              <a:buFont typeface="Arial" panose="020B0604020202020204"/>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
        <p:cNvGrpSpPr/>
        <p:nvPr/>
      </p:nvGrpSpPr>
      <p:grpSpPr>
        <a:xfrm>
          <a:off x="0" y="0"/>
          <a:ext cx="0" cy="0"/>
          <a:chOff x="0" y="0"/>
          <a:chExt cx="0" cy="0"/>
        </a:xfrm>
      </p:grpSpPr>
      <p:sp>
        <p:nvSpPr>
          <p:cNvPr id="77" name="Google Shape;77;g616452df08_0_5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First section — going to spend time motivating the problem. important. This is actually a big deal, want to spend some time on why it’s such a big deal.</a:t>
            </a:r>
            <a:endParaRPr lang="en-US" dirty="0"/>
          </a:p>
          <a:p>
            <a:endParaRPr lang="en-US" dirty="0"/>
          </a:p>
          <a:p>
            <a:r>
              <a:rPr lang="en-US" dirty="0"/>
              <a:t>Then we’ll get more concrete. </a:t>
            </a:r>
            <a:endParaRPr lang="en-US" dirty="0"/>
          </a:p>
          <a:p>
            <a:endParaRPr lang="en-US" dirty="0"/>
          </a:p>
          <a:p>
            <a:r>
              <a:rPr lang="en-US" dirty="0"/>
              <a:t>And going to do some exercises.</a:t>
            </a:r>
            <a:endParaRPr dirty="0"/>
          </a:p>
        </p:txBody>
      </p:sp>
      <p:sp>
        <p:nvSpPr>
          <p:cNvPr id="78" name="Google Shape;78;g616452df08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endParaRPr lang="en-US" dirty="0"/>
          </a:p>
          <a:p>
            <a:pPr marL="0" lvl="0" indent="0" algn="l" rtl="0">
              <a:lnSpc>
                <a:spcPct val="115000"/>
              </a:lnSpc>
              <a:spcBef>
                <a:spcPts val="1600"/>
              </a:spcBef>
              <a:spcAft>
                <a:spcPts val="1600"/>
              </a:spcAft>
              <a:buClr>
                <a:schemeClr val="dk1"/>
              </a:buClr>
              <a:buSzPts val="1100"/>
              <a:buFont typeface="Arial" panose="020B0604020202020204"/>
              <a:buNone/>
            </a:pPr>
            <a:r>
              <a:rPr lang="en-US" dirty="0"/>
              <a:t>-another slide on all the classification algorithms</a:t>
            </a:r>
            <a:endParaRPr lang="en-US" dirty="0"/>
          </a:p>
          <a:p>
            <a:pPr marL="171450" lvl="0" indent="-95250" algn="l" rtl="0">
              <a:spcBef>
                <a:spcPts val="0"/>
              </a:spcBef>
              <a:spcAft>
                <a:spcPts val="0"/>
              </a:spcAft>
              <a:buClr>
                <a:schemeClr val="dk1"/>
              </a:buClr>
              <a:buSzPts val="1200"/>
              <a:buFont typeface="Arial" panose="020B0604020202020204"/>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solidFill>
                  <a:srgbClr val="464848"/>
                </a:solidFill>
                <a:highlight>
                  <a:srgbClr val="FFFFFF"/>
                </a:highlight>
              </a:rPr>
              <a:t>Random Forest classifiers are a type of algorithm based on bagging, or bootstrap </a:t>
            </a:r>
            <a:r>
              <a:rPr lang="en-US" dirty="0" err="1">
                <a:solidFill>
                  <a:srgbClr val="464848"/>
                </a:solidFill>
                <a:highlight>
                  <a:srgbClr val="FFFFFF"/>
                </a:highlight>
              </a:rPr>
              <a:t>aggregating.They</a:t>
            </a:r>
            <a:r>
              <a:rPr lang="en-US" dirty="0">
                <a:solidFill>
                  <a:srgbClr val="464848"/>
                </a:solidFill>
                <a:highlight>
                  <a:srgbClr val="FFFFFF"/>
                </a:highlight>
              </a:rPr>
              <a:t> average</a:t>
            </a:r>
            <a:r>
              <a:rPr lang="en-US" dirty="0">
                <a:highlight>
                  <a:srgbClr val="FFFFFF"/>
                </a:highlight>
              </a:rPr>
              <a:t> multiple deep decision trees, trained on different parts of the same training set, with the goal of reducing the variance. E</a:t>
            </a:r>
            <a:r>
              <a:rPr lang="en-US" dirty="0"/>
              <a:t>ach decision tree in the forest considers a random subset of features when forming questions and only has access to a random set of the training data points. The r</a:t>
            </a:r>
            <a:r>
              <a:rPr lang="en-US" dirty="0">
                <a:highlight>
                  <a:srgbClr val="FFFFFF"/>
                </a:highlight>
              </a:rPr>
              <a:t>andom forest takes an average of all the individual decision tree estimates or the majority vote of the decision tree class.</a:t>
            </a:r>
            <a:endParaRPr lang="en-US" dirty="0"/>
          </a:p>
          <a:p>
            <a:pPr marL="171450" lvl="0" indent="-95250" algn="l" rtl="0">
              <a:spcBef>
                <a:spcPts val="0"/>
              </a:spcBef>
              <a:spcAft>
                <a:spcPts val="0"/>
              </a:spcAft>
              <a:buClr>
                <a:schemeClr val="dk1"/>
              </a:buClr>
              <a:buSzPts val="1200"/>
              <a:buFont typeface="Arial" panose="020B0604020202020204"/>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panose="020B0604020202020204"/>
              <a:buNone/>
            </a:p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panose="020B0604020202020204"/>
              <a:buNone/>
            </a:p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panose="020B0604020202020204"/>
              <a:buNone/>
            </a:p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highlight>
                  <a:srgbClr val="FFFFFF"/>
                </a:highlight>
              </a:rPr>
              <a:t>A confusion matrix is a summary of prediction results on a classification problem. Here we can see the counts of how many correct and incorrect predictions were made for both the positive and negative classes (in our case the positive would be a surveillance or spy plane and negative would be the other, or normal, class).</a:t>
            </a:r>
            <a:endParaRPr lang="en-US" dirty="0">
              <a:highlight>
                <a:srgbClr val="FFFFFF"/>
              </a:highlight>
            </a:endParaRPr>
          </a:p>
          <a:p>
            <a:pPr marL="0" lvl="0" indent="0" algn="l" rtl="0">
              <a:spcBef>
                <a:spcPts val="0"/>
              </a:spcBef>
              <a:spcAft>
                <a:spcPts val="0"/>
              </a:spcAft>
              <a:buNone/>
            </a:pPr>
            <a:endParaRPr lang="en-US" dirty="0">
              <a:highlight>
                <a:srgbClr val="FFFFFF"/>
              </a:highlight>
            </a:endParaRPr>
          </a:p>
          <a:p>
            <a:pPr marL="0" lvl="0" indent="0" algn="l" rtl="0">
              <a:spcBef>
                <a:spcPts val="0"/>
              </a:spcBef>
              <a:spcAft>
                <a:spcPts val="0"/>
              </a:spcAft>
              <a:buNone/>
            </a:pPr>
            <a:r>
              <a:rPr lang="en-US" dirty="0">
                <a:solidFill>
                  <a:srgbClr val="222222"/>
                </a:solidFill>
                <a:highlight>
                  <a:srgbClr val="FFFFFF"/>
                </a:highlight>
              </a:rPr>
              <a:t>The name stems from the fact that it makes it easy to see if the system is confusing two classes (i.e. commonly mislabeling one as another).</a:t>
            </a:r>
            <a:endParaRPr lang="en-US" dirty="0">
              <a:solidFill>
                <a:srgbClr val="222222"/>
              </a:solidFill>
              <a:highlight>
                <a:srgbClr val="FFFFFF"/>
              </a:highlight>
            </a:endParaRPr>
          </a:p>
          <a:p>
            <a:pPr marL="0" lvl="0" indent="0" algn="l" rtl="0">
              <a:spcBef>
                <a:spcPts val="0"/>
              </a:spcBef>
              <a:spcAft>
                <a:spcPts val="0"/>
              </a:spcAft>
              <a:buNone/>
            </a:pPr>
            <a:endParaRPr lang="en-US" dirty="0">
              <a:solidFill>
                <a:srgbClr val="222222"/>
              </a:solidFill>
              <a:highlight>
                <a:srgbClr val="FFFFFF"/>
              </a:highlight>
            </a:endParaRPr>
          </a:p>
          <a:p>
            <a:pPr marL="0" lvl="0" indent="0" algn="l" rtl="0">
              <a:spcBef>
                <a:spcPts val="0"/>
              </a:spcBef>
              <a:spcAft>
                <a:spcPts val="0"/>
              </a:spcAft>
              <a:buNone/>
            </a:pPr>
            <a:r>
              <a:rPr lang="en-US" dirty="0">
                <a:solidFill>
                  <a:srgbClr val="222222"/>
                </a:solidFill>
                <a:highlight>
                  <a:srgbClr val="FFFFFF"/>
                </a:highlight>
              </a:rPr>
              <a:t>*explain how to remember the true pos and neg, </a:t>
            </a:r>
            <a:r>
              <a:rPr lang="en-US" dirty="0" err="1">
                <a:solidFill>
                  <a:srgbClr val="222222"/>
                </a:solidFill>
                <a:highlight>
                  <a:srgbClr val="FFFFFF"/>
                </a:highlight>
              </a:rPr>
              <a:t>fals</a:t>
            </a:r>
            <a:r>
              <a:rPr lang="en-US" dirty="0">
                <a:solidFill>
                  <a:srgbClr val="222222"/>
                </a:solidFill>
                <a:highlight>
                  <a:srgbClr val="FFFFFF"/>
                </a:highlight>
              </a:rPr>
              <a:t> pos and neg</a:t>
            </a:r>
            <a:endParaRPr lang="en-US" dirty="0">
              <a:solidFill>
                <a:srgbClr val="222222"/>
              </a:solidFill>
              <a:highlight>
                <a:srgbClr val="FFFFFF"/>
              </a:highlight>
            </a:endParaRPr>
          </a:p>
          <a:p>
            <a:pPr marL="171450" lvl="0" indent="-95250" algn="l" rtl="0">
              <a:spcBef>
                <a:spcPts val="0"/>
              </a:spcBef>
              <a:spcAft>
                <a:spcPts val="0"/>
              </a:spcAft>
              <a:buClr>
                <a:schemeClr val="dk1"/>
              </a:buClr>
              <a:buSzPts val="1200"/>
              <a:buFont typeface="Arial" panose="020B0604020202020204"/>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panose="020B0604020202020204"/>
              <a:buNone/>
            </a:pPr>
            <a:r>
              <a:rPr lang="en-US" dirty="0"/>
              <a:t>Precision -  	</a:t>
            </a:r>
            <a:endParaRPr lang="en-US"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panose="020B0604020202020204"/>
              <a:buNone/>
            </a:pPr>
            <a:r>
              <a:rPr lang="en-US" dirty="0"/>
              <a:t>Precision -  	</a:t>
            </a:r>
            <a:endParaRPr lang="en-US"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highlight>
                  <a:srgbClr val="FFFFFF"/>
                </a:highlight>
              </a:rPr>
              <a:t>Sometimes it’s more important to correctly classify your samples than getting all of them (high precision). Sometimes it’s more important to get all of them (high recall) than getting all of them correct. However, in cases where we want to find an optimal blend of precision and recall we can combine the two metrics using what is called the F1 score.</a:t>
            </a:r>
            <a:endParaRPr lang="en-US" dirty="0">
              <a:highlight>
                <a:srgbClr val="FFFFFF"/>
              </a:highlight>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F1 Score might be a better measure to use if we need to seek a balance between Precision and Recall AND there is an uneven class distribution (large number of Actual Negatives).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measure this if only getting one thing and then explore</a:t>
            </a:r>
            <a:endParaRPr lang="en-US" dirty="0"/>
          </a:p>
          <a:p>
            <a:pPr marL="171450" lvl="0" indent="-95250" algn="l" rtl="0">
              <a:spcBef>
                <a:spcPts val="0"/>
              </a:spcBef>
              <a:spcAft>
                <a:spcPts val="0"/>
              </a:spcAft>
              <a:buClr>
                <a:schemeClr val="dk1"/>
              </a:buClr>
              <a:buSzPts val="1200"/>
              <a:buFont typeface="Arial" panose="020B0604020202020204"/>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panose="020F0502020204030203"/>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3"/>
        <p:cNvGrpSpPr/>
        <p:nvPr/>
      </p:nvGrpSpPr>
      <p:grpSpPr>
        <a:xfrm>
          <a:off x="0" y="0"/>
          <a:ext cx="0" cy="0"/>
          <a:chOff x="0" y="0"/>
          <a:chExt cx="0" cy="0"/>
        </a:xfrm>
      </p:grpSpPr>
      <p:sp>
        <p:nvSpPr>
          <p:cNvPr id="464" name="Google Shape;464;g6c3dbd0139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c3dbd0139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*review activity</a:t>
            </a:r>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3"/>
        <p:cNvGrpSpPr/>
        <p:nvPr/>
      </p:nvGrpSpPr>
      <p:grpSpPr>
        <a:xfrm>
          <a:off x="0" y="0"/>
          <a:ext cx="0" cy="0"/>
          <a:chOff x="0" y="0"/>
          <a:chExt cx="0" cy="0"/>
        </a:xfrm>
      </p:grpSpPr>
      <p:sp>
        <p:nvSpPr>
          <p:cNvPr id="464" name="Google Shape;464;g6c3dbd0139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c3dbd0139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*review activity</a:t>
            </a:r>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3"/>
        <p:cNvGrpSpPr/>
        <p:nvPr/>
      </p:nvGrpSpPr>
      <p:grpSpPr>
        <a:xfrm>
          <a:off x="0" y="0"/>
          <a:ext cx="0" cy="0"/>
          <a:chOff x="0" y="0"/>
          <a:chExt cx="0" cy="0"/>
        </a:xfrm>
      </p:grpSpPr>
      <p:sp>
        <p:nvSpPr>
          <p:cNvPr id="464" name="Google Shape;464;g6c3dbd0139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c3dbd0139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*review activity</a:t>
            </a:r>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is the other companies that are leveraging DS across their org</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panose="020F0502020204030203"/>
                <a:ea typeface="Lato" panose="020F0502020204030203"/>
                <a:cs typeface="Lato" panose="020F0502020204030203"/>
                <a:sym typeface="Lato" panose="020F0502020204030203"/>
              </a:rPr>
            </a:fld>
            <a:endParaRPr lang="en-US" sz="1200" b="0" i="0" u="none" strike="noStrike" cap="none">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get more concrete and do some fun hands-on modeling in a bit, but if you walk away (or close out of the Zoom) remembering only one thing, it should be this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panose="020F0502020204030203"/>
                <a:ea typeface="Lato" panose="020F0502020204030203"/>
                <a:cs typeface="Lato" panose="020F0502020204030203"/>
                <a:sym typeface="Lato" panose="020F0502020204030203"/>
              </a:rPr>
            </a:fld>
            <a:endParaRPr lang="en-US" sz="1200" b="0" i="0" u="none" strike="noStrike" cap="none">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Tight orchestration across many stakeholders in iterative lifecycle</a:t>
            </a:r>
            <a:endParaRPr lang="en-US" dirty="0"/>
          </a:p>
          <a:p>
            <a:endParaRPr lang="en-US" dirty="0"/>
          </a:p>
          <a:p>
            <a:r>
              <a:rPr lang="en-US" dirty="0"/>
              <a:t>You have an awesome data science team, pitch to them the same way you might pitch to your Product team</a:t>
            </a:r>
            <a:endParaRPr lang="en-US" dirty="0"/>
          </a:p>
          <a:p>
            <a:r>
              <a:rPr lang="en-US" dirty="0"/>
              <a:t>Building empathy, not about finger pointing</a:t>
            </a:r>
            <a:endParaRPr lang="en-US" dirty="0"/>
          </a:p>
          <a:p>
            <a:endParaRPr lang="en-US" dirty="0"/>
          </a:p>
          <a:p>
            <a:r>
              <a:rPr lang="en-US" dirty="0"/>
              <a:t>Technology can help reduce the friction of this cycle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panose="020F0502020204030203"/>
                <a:ea typeface="Lato" panose="020F0502020204030203"/>
                <a:cs typeface="Lato" panose="020F0502020204030203"/>
                <a:sym typeface="Lato" panose="020F0502020204030203"/>
              </a:rPr>
            </a:fld>
            <a:endParaRPr lang="en-US" sz="1200" b="0" i="0" u="none" strike="noStrike" cap="none">
              <a:solidFill>
                <a:schemeClr val="dk1"/>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2_Title Slide">
    <p:bg>
      <p:bgPr>
        <a:solidFill>
          <a:srgbClr val="153863"/>
        </a:solidFill>
        <a:effectLst/>
      </p:bgPr>
    </p:bg>
    <p:spTree>
      <p:nvGrpSpPr>
        <p:cNvPr id="1" name="Shape 14"/>
        <p:cNvGrpSpPr/>
        <p:nvPr/>
      </p:nvGrpSpPr>
      <p:grpSpPr>
        <a:xfrm>
          <a:off x="0" y="0"/>
          <a:ext cx="0" cy="0"/>
          <a:chOff x="0" y="0"/>
          <a:chExt cx="0" cy="0"/>
        </a:xfrm>
      </p:grpSpPr>
      <p:sp>
        <p:nvSpPr>
          <p:cNvPr id="15" name="Google Shape;15;p2"/>
          <p:cNvSpPr/>
          <p:nvPr/>
        </p:nvSpPr>
        <p:spPr>
          <a:xfrm>
            <a:off x="0" y="5890986"/>
            <a:ext cx="12192000" cy="974400"/>
          </a:xfrm>
          <a:prstGeom prst="rect">
            <a:avLst/>
          </a:prstGeom>
          <a:solidFill>
            <a:srgbClr val="1538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ato" panose="020F0502020204030203"/>
              <a:ea typeface="Lato" panose="020F0502020204030203"/>
              <a:cs typeface="Lato" panose="020F0502020204030203"/>
              <a:sym typeface="Lato" panose="020F0502020204030203"/>
            </a:endParaRPr>
          </a:p>
        </p:txBody>
      </p:sp>
      <p:pic>
        <p:nvPicPr>
          <p:cNvPr id="16" name="Google Shape;16;p2"/>
          <p:cNvPicPr preferRelativeResize="0"/>
          <p:nvPr/>
        </p:nvPicPr>
        <p:blipFill rotWithShape="1">
          <a:blip r:embed="rId2"/>
          <a:srcRect/>
          <a:stretch>
            <a:fillRect/>
          </a:stretch>
        </p:blipFill>
        <p:spPr>
          <a:xfrm>
            <a:off x="596231" y="504670"/>
            <a:ext cx="1880349" cy="586193"/>
          </a:xfrm>
          <a:prstGeom prst="rect">
            <a:avLst/>
          </a:prstGeom>
          <a:noFill/>
          <a:ln>
            <a:noFill/>
          </a:ln>
        </p:spPr>
      </p:pic>
      <p:pic>
        <p:nvPicPr>
          <p:cNvPr id="17" name="Google Shape;17;p2"/>
          <p:cNvPicPr preferRelativeResize="0"/>
          <p:nvPr/>
        </p:nvPicPr>
        <p:blipFill rotWithShape="1">
          <a:blip r:embed="rId3">
            <a:alphaModFix amt="56000"/>
          </a:blip>
          <a:srcRect t="-4199"/>
          <a:stretch>
            <a:fillRect/>
          </a:stretch>
        </p:blipFill>
        <p:spPr>
          <a:xfrm>
            <a:off x="4706055" y="190649"/>
            <a:ext cx="7485947" cy="6667350"/>
          </a:xfrm>
          <a:prstGeom prst="rect">
            <a:avLst/>
          </a:prstGeom>
          <a:noFill/>
          <a:ln>
            <a:noFill/>
          </a:ln>
        </p:spPr>
      </p:pic>
      <p:sp>
        <p:nvSpPr>
          <p:cNvPr id="18" name="Google Shape;18;p2"/>
          <p:cNvSpPr txBox="1">
            <a:spLocks noGrp="1"/>
          </p:cNvSpPr>
          <p:nvPr>
            <p:ph type="ctrTitle"/>
          </p:nvPr>
        </p:nvSpPr>
        <p:spPr>
          <a:xfrm>
            <a:off x="596225" y="4352200"/>
            <a:ext cx="11312700" cy="1778400"/>
          </a:xfrm>
          <a:prstGeom prst="rect">
            <a:avLst/>
          </a:prstGeom>
          <a:noFill/>
          <a:ln>
            <a:noFill/>
          </a:ln>
        </p:spPr>
        <p:txBody>
          <a:bodyPr spcFirstLastPara="1" wrap="square" lIns="91425" tIns="45700" rIns="91425" bIns="45700" anchor="t" anchorCtr="0">
            <a:noAutofit/>
          </a:bodyPr>
          <a:lstStyle>
            <a:lvl1pPr lvl="0" rtl="0">
              <a:lnSpc>
                <a:spcPct val="90000"/>
              </a:lnSpc>
              <a:spcBef>
                <a:spcPts val="0"/>
              </a:spcBef>
              <a:spcAft>
                <a:spcPts val="0"/>
              </a:spcAft>
              <a:buClr>
                <a:schemeClr val="lt2"/>
              </a:buClr>
              <a:buSzPts val="4800"/>
              <a:buFont typeface="Lato Light"/>
              <a:buNone/>
              <a:defRPr sz="4800" b="1">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0070C0"/>
              </a:buClr>
              <a:buSzPts val="3200"/>
              <a:buFont typeface="Lato Black"/>
              <a:buNone/>
              <a:defRPr sz="3200">
                <a:solidFill>
                  <a:srgbClr val="0070C0"/>
                </a:solidFill>
                <a:latin typeface="Lato Black"/>
                <a:ea typeface="Lato Black"/>
                <a:cs typeface="Lato Black"/>
                <a:sym typeface="Lato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2_Title Slide 2">
    <p:bg>
      <p:bgPr>
        <a:solidFill>
          <a:srgbClr val="153863"/>
        </a:solidFill>
        <a:effectLst/>
      </p:bgPr>
    </p:bg>
    <p:spTree>
      <p:nvGrpSpPr>
        <p:cNvPr id="1" name="Shape 42"/>
        <p:cNvGrpSpPr/>
        <p:nvPr/>
      </p:nvGrpSpPr>
      <p:grpSpPr>
        <a:xfrm>
          <a:off x="0" y="0"/>
          <a:ext cx="0" cy="0"/>
          <a:chOff x="0" y="0"/>
          <a:chExt cx="0" cy="0"/>
        </a:xfrm>
      </p:grpSpPr>
      <p:sp>
        <p:nvSpPr>
          <p:cNvPr id="43" name="Google Shape;43;p11"/>
          <p:cNvSpPr txBox="1">
            <a:spLocks noGrp="1"/>
          </p:cNvSpPr>
          <p:nvPr>
            <p:ph type="subTitle" idx="1"/>
          </p:nvPr>
        </p:nvSpPr>
        <p:spPr>
          <a:xfrm>
            <a:off x="869250" y="5527897"/>
            <a:ext cx="9144000" cy="43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1000"/>
              </a:spcBef>
              <a:spcAft>
                <a:spcPts val="0"/>
              </a:spcAft>
              <a:buClr>
                <a:srgbClr val="FFFFFF"/>
              </a:buClr>
              <a:buSzPts val="2400"/>
              <a:buFont typeface="Lato Light"/>
              <a:buNone/>
              <a:defRPr sz="2400">
                <a:solidFill>
                  <a:srgbClr val="FFFFFF"/>
                </a:solidFill>
                <a:latin typeface="Lato Light"/>
                <a:ea typeface="Lato Light"/>
                <a:cs typeface="Lato Light"/>
                <a:sym typeface="Lato Light"/>
              </a:defRPr>
            </a:lvl1pPr>
            <a:lvl2pPr lvl="1" algn="ctr" rtl="0">
              <a:lnSpc>
                <a:spcPct val="90000"/>
              </a:lnSpc>
              <a:spcBef>
                <a:spcPts val="500"/>
              </a:spcBef>
              <a:spcAft>
                <a:spcPts val="0"/>
              </a:spcAft>
              <a:buClr>
                <a:srgbClr val="FFFFFF"/>
              </a:buClr>
              <a:buSzPts val="2400"/>
              <a:buNone/>
              <a:defRPr sz="2400">
                <a:solidFill>
                  <a:srgbClr val="FFFFFF"/>
                </a:solidFill>
              </a:defRPr>
            </a:lvl2pPr>
            <a:lvl3pPr lvl="2" algn="ctr" rtl="0">
              <a:lnSpc>
                <a:spcPct val="90000"/>
              </a:lnSpc>
              <a:spcBef>
                <a:spcPts val="500"/>
              </a:spcBef>
              <a:spcAft>
                <a:spcPts val="0"/>
              </a:spcAft>
              <a:buClr>
                <a:srgbClr val="FFFFFF"/>
              </a:buClr>
              <a:buSzPts val="2400"/>
              <a:buNone/>
              <a:defRPr sz="2400">
                <a:solidFill>
                  <a:srgbClr val="FFFFFF"/>
                </a:solidFill>
              </a:defRPr>
            </a:lvl3pPr>
            <a:lvl4pPr lvl="3" algn="ctr" rtl="0">
              <a:lnSpc>
                <a:spcPct val="90000"/>
              </a:lnSpc>
              <a:spcBef>
                <a:spcPts val="500"/>
              </a:spcBef>
              <a:spcAft>
                <a:spcPts val="0"/>
              </a:spcAft>
              <a:buClr>
                <a:srgbClr val="FFFFFF"/>
              </a:buClr>
              <a:buSzPts val="2400"/>
              <a:buNone/>
              <a:defRPr sz="2400">
                <a:solidFill>
                  <a:srgbClr val="FFFFFF"/>
                </a:solidFill>
              </a:defRPr>
            </a:lvl4pPr>
            <a:lvl5pPr lvl="4" algn="ctr" rtl="0">
              <a:lnSpc>
                <a:spcPct val="90000"/>
              </a:lnSpc>
              <a:spcBef>
                <a:spcPts val="500"/>
              </a:spcBef>
              <a:spcAft>
                <a:spcPts val="0"/>
              </a:spcAft>
              <a:buClr>
                <a:srgbClr val="FFFFFF"/>
              </a:buClr>
              <a:buSzPts val="2400"/>
              <a:buNone/>
              <a:defRPr sz="2400">
                <a:solidFill>
                  <a:srgbClr val="FFFFFF"/>
                </a:solidFill>
              </a:defRPr>
            </a:lvl5pPr>
            <a:lvl6pPr lvl="5" algn="ctr" rtl="0">
              <a:lnSpc>
                <a:spcPct val="90000"/>
              </a:lnSpc>
              <a:spcBef>
                <a:spcPts val="500"/>
              </a:spcBef>
              <a:spcAft>
                <a:spcPts val="0"/>
              </a:spcAft>
              <a:buClr>
                <a:srgbClr val="FFFFFF"/>
              </a:buClr>
              <a:buSzPts val="2400"/>
              <a:buNone/>
              <a:defRPr sz="2400">
                <a:solidFill>
                  <a:srgbClr val="FFFFFF"/>
                </a:solidFill>
              </a:defRPr>
            </a:lvl6pPr>
            <a:lvl7pPr lvl="6" algn="ctr" rtl="0">
              <a:lnSpc>
                <a:spcPct val="90000"/>
              </a:lnSpc>
              <a:spcBef>
                <a:spcPts val="500"/>
              </a:spcBef>
              <a:spcAft>
                <a:spcPts val="0"/>
              </a:spcAft>
              <a:buClr>
                <a:srgbClr val="FFFFFF"/>
              </a:buClr>
              <a:buSzPts val="2400"/>
              <a:buNone/>
              <a:defRPr sz="2400">
                <a:solidFill>
                  <a:srgbClr val="FFFFFF"/>
                </a:solidFill>
              </a:defRPr>
            </a:lvl7pPr>
            <a:lvl8pPr lvl="7" algn="ctr" rtl="0">
              <a:lnSpc>
                <a:spcPct val="90000"/>
              </a:lnSpc>
              <a:spcBef>
                <a:spcPts val="500"/>
              </a:spcBef>
              <a:spcAft>
                <a:spcPts val="0"/>
              </a:spcAft>
              <a:buClr>
                <a:srgbClr val="FFFFFF"/>
              </a:buClr>
              <a:buSzPts val="2400"/>
              <a:buNone/>
              <a:defRPr sz="2400">
                <a:solidFill>
                  <a:srgbClr val="FFFFFF"/>
                </a:solidFill>
              </a:defRPr>
            </a:lvl8pPr>
            <a:lvl9pPr lvl="8" algn="ctr" rtl="0">
              <a:lnSpc>
                <a:spcPct val="90000"/>
              </a:lnSpc>
              <a:spcBef>
                <a:spcPts val="500"/>
              </a:spcBef>
              <a:spcAft>
                <a:spcPts val="0"/>
              </a:spcAft>
              <a:buClr>
                <a:srgbClr val="FFFFFF"/>
              </a:buClr>
              <a:buSzPts val="2400"/>
              <a:buNone/>
              <a:defRPr sz="2400">
                <a:solidFill>
                  <a:srgbClr val="FFFFFF"/>
                </a:solidFill>
              </a:defRPr>
            </a:lvl9pPr>
          </a:lstStyle>
          <a:p/>
        </p:txBody>
      </p:sp>
      <p:sp>
        <p:nvSpPr>
          <p:cNvPr id="44" name="Google Shape;44;p11"/>
          <p:cNvSpPr txBox="1">
            <a:spLocks noGrp="1"/>
          </p:cNvSpPr>
          <p:nvPr>
            <p:ph type="title"/>
          </p:nvPr>
        </p:nvSpPr>
        <p:spPr>
          <a:xfrm>
            <a:off x="869244" y="5091403"/>
            <a:ext cx="7673700" cy="4365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42A8F5"/>
              </a:buClr>
              <a:buSzPts val="4600"/>
              <a:buFont typeface="Lato Light"/>
              <a:buNone/>
              <a:defRPr sz="4600">
                <a:solidFill>
                  <a:srgbClr val="42A8F5"/>
                </a:solidFill>
                <a:latin typeface="Lato Light"/>
                <a:ea typeface="Lato Light"/>
                <a:cs typeface="Lato Light"/>
                <a:sym typeface="La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45" name="Google Shape;45;p11"/>
          <p:cNvPicPr preferRelativeResize="0"/>
          <p:nvPr/>
        </p:nvPicPr>
        <p:blipFill rotWithShape="1">
          <a:blip r:embed="rId2"/>
          <a:srcRect/>
          <a:stretch>
            <a:fillRect/>
          </a:stretch>
        </p:blipFill>
        <p:spPr>
          <a:xfrm>
            <a:off x="838200" y="606421"/>
            <a:ext cx="1546578" cy="475573"/>
          </a:xfrm>
          <a:prstGeom prst="rect">
            <a:avLst/>
          </a:prstGeom>
          <a:noFill/>
          <a:ln>
            <a:noFill/>
          </a:ln>
        </p:spPr>
      </p:pic>
      <p:sp>
        <p:nvSpPr>
          <p:cNvPr id="46" name="Google Shape;46;p11"/>
          <p:cNvSpPr/>
          <p:nvPr/>
        </p:nvSpPr>
        <p:spPr>
          <a:xfrm>
            <a:off x="0" y="6251579"/>
            <a:ext cx="12192000" cy="606600"/>
          </a:xfrm>
          <a:prstGeom prst="rect">
            <a:avLst/>
          </a:prstGeom>
          <a:solidFill>
            <a:srgbClr val="15386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chemeClr val="dk1"/>
              </a:buClr>
              <a:buSzPts val="1800"/>
              <a:buFont typeface="Calibri" panose="020F0502020204030204"/>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Break">
  <p:cSld name="1_break slide 2">
    <p:bg>
      <p:bgPr>
        <a:solidFill>
          <a:schemeClr val="accent1"/>
        </a:solidFill>
        <a:effectLst/>
      </p:bgPr>
    </p:bg>
    <p:spTree>
      <p:nvGrpSpPr>
        <p:cNvPr id="1" name="Shape 47"/>
        <p:cNvGrpSpPr/>
        <p:nvPr/>
      </p:nvGrpSpPr>
      <p:grpSpPr>
        <a:xfrm>
          <a:off x="0" y="0"/>
          <a:ext cx="0" cy="0"/>
          <a:chOff x="0" y="0"/>
          <a:chExt cx="0" cy="0"/>
        </a:xfrm>
      </p:grpSpPr>
      <p:sp>
        <p:nvSpPr>
          <p:cNvPr id="48" name="Google Shape;48;p12"/>
          <p:cNvSpPr/>
          <p:nvPr/>
        </p:nvSpPr>
        <p:spPr>
          <a:xfrm>
            <a:off x="0" y="6251579"/>
            <a:ext cx="12192000" cy="6066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9" name="Google Shape;49;p12"/>
          <p:cNvPicPr preferRelativeResize="0"/>
          <p:nvPr/>
        </p:nvPicPr>
        <p:blipFill rotWithShape="1">
          <a:blip r:embed="rId2">
            <a:alphaModFix amt="13000"/>
          </a:blip>
          <a:srcRect/>
          <a:stretch>
            <a:fillRect/>
          </a:stretch>
        </p:blipFill>
        <p:spPr>
          <a:xfrm>
            <a:off x="0" y="0"/>
            <a:ext cx="12191999" cy="6858000"/>
          </a:xfrm>
          <a:prstGeom prst="rect">
            <a:avLst/>
          </a:prstGeom>
          <a:noFill/>
          <a:ln>
            <a:noFill/>
          </a:ln>
        </p:spPr>
      </p:pic>
      <p:sp>
        <p:nvSpPr>
          <p:cNvPr id="50" name="Google Shape;50;p12"/>
          <p:cNvSpPr txBox="1">
            <a:spLocks noGrp="1"/>
          </p:cNvSpPr>
          <p:nvPr>
            <p:ph type="title"/>
          </p:nvPr>
        </p:nvSpPr>
        <p:spPr>
          <a:xfrm>
            <a:off x="838200" y="2823150"/>
            <a:ext cx="10515600" cy="710100"/>
          </a:xfrm>
          <a:prstGeom prst="rect">
            <a:avLst/>
          </a:prstGeom>
          <a:noFill/>
          <a:ln>
            <a:noFill/>
          </a:ln>
        </p:spPr>
        <p:txBody>
          <a:bodyPr spcFirstLastPara="1" wrap="square" lIns="91425" tIns="45700" rIns="91425" bIns="45700" anchor="ctr" anchorCtr="0">
            <a:noAutofit/>
          </a:bodyPr>
          <a:lstStyle>
            <a:lvl1pPr lvl="0" rtl="0">
              <a:lnSpc>
                <a:spcPct val="90000"/>
              </a:lnSpc>
              <a:spcBef>
                <a:spcPts val="0"/>
              </a:spcBef>
              <a:spcAft>
                <a:spcPts val="0"/>
              </a:spcAft>
              <a:buClr>
                <a:schemeClr val="lt1"/>
              </a:buClr>
              <a:buSzPts val="3000"/>
              <a:buFont typeface="Lato" panose="020F0502020204030203"/>
              <a:buNone/>
              <a:defRPr sz="3000" b="1">
                <a:solidFill>
                  <a:schemeClr val="lt1"/>
                </a:solidFill>
                <a:latin typeface="Lato" panose="020F0502020204030203"/>
                <a:ea typeface="Lato" panose="020F0502020204030203"/>
                <a:cs typeface="Lato" panose="020F0502020204030203"/>
                <a:sym typeface="Lato" panose="020F0502020204030203"/>
              </a:defRPr>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p:txBody>
      </p:sp>
      <p:pic>
        <p:nvPicPr>
          <p:cNvPr id="51" name="Google Shape;51;p12"/>
          <p:cNvPicPr preferRelativeResize="0"/>
          <p:nvPr/>
        </p:nvPicPr>
        <p:blipFill rotWithShape="1">
          <a:blip r:embed="rId3"/>
          <a:srcRect/>
          <a:stretch>
            <a:fillRect/>
          </a:stretch>
        </p:blipFill>
        <p:spPr>
          <a:xfrm>
            <a:off x="838200" y="606421"/>
            <a:ext cx="1546578" cy="4755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0070C0"/>
              </a:buClr>
              <a:buSzPts val="3200"/>
              <a:buFont typeface="Lato Black"/>
              <a:buNone/>
              <a:defRPr sz="3200">
                <a:solidFill>
                  <a:srgbClr val="0070C0"/>
                </a:solidFill>
                <a:latin typeface="Lato Black"/>
                <a:ea typeface="Lato Black"/>
                <a:cs typeface="Lato Black"/>
                <a:sym typeface="Lato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5"/>
          <p:cNvSpPr/>
          <p:nvPr/>
        </p:nvSpPr>
        <p:spPr>
          <a:xfrm>
            <a:off x="7311925" y="0"/>
            <a:ext cx="4880400"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900"/>
              <a:buFont typeface="Arial" panose="020B0604020202020204"/>
              <a:buNone/>
            </a:pPr>
            <a:endParaRPr sz="3000" i="0" u="none" strike="noStrike" cap="none">
              <a:solidFill>
                <a:srgbClr val="FFFFFF"/>
              </a:solidFill>
              <a:latin typeface="Lato Light"/>
              <a:ea typeface="Lato Light"/>
              <a:cs typeface="Lato Light"/>
              <a:sym typeface="Lat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break slide">
    <p:spTree>
      <p:nvGrpSpPr>
        <p:cNvPr id="1" name=""/>
        <p:cNvGrpSpPr/>
        <p:nvPr/>
      </p:nvGrpSpPr>
      <p:grpSpPr>
        <a:xfrm>
          <a:off x="0" y="0"/>
          <a:ext cx="0" cy="0"/>
          <a:chOff x="0" y="0"/>
          <a:chExt cx="0" cy="0"/>
        </a:xfrm>
      </p:grpSpPr>
      <p:pic>
        <p:nvPicPr>
          <p:cNvPr id="130" name="Picture 8" descr="Picture 8"/>
          <p:cNvPicPr>
            <a:picLocks noChangeAspect="1"/>
          </p:cNvPicPr>
          <p:nvPr/>
        </p:nvPicPr>
        <p:blipFill>
          <a:blip r:embed="rId2"/>
          <a:stretch>
            <a:fillRect/>
          </a:stretch>
        </p:blipFill>
        <p:spPr>
          <a:xfrm>
            <a:off x="11037707" y="6491906"/>
            <a:ext cx="903899" cy="281591"/>
          </a:xfrm>
          <a:prstGeom prst="rect">
            <a:avLst/>
          </a:prstGeom>
          <a:ln w="12700">
            <a:miter lim="400000"/>
            <a:headEnd/>
            <a:tailEnd/>
          </a:ln>
        </p:spPr>
      </p:pic>
      <p:sp>
        <p:nvSpPr>
          <p:cNvPr id="132" name="Rectangle"/>
          <p:cNvSpPr/>
          <p:nvPr/>
        </p:nvSpPr>
        <p:spPr>
          <a:xfrm>
            <a:off x="0" y="-1"/>
            <a:ext cx="12192005" cy="6858001"/>
          </a:xfrm>
          <a:prstGeom prst="rect">
            <a:avLst/>
          </a:prstGeom>
          <a:solidFill>
            <a:srgbClr val="252D3D"/>
          </a:solidFill>
          <a:ln w="12700">
            <a:miter lim="400000"/>
          </a:ln>
        </p:spPr>
        <p:txBody>
          <a:bodyPr lIns="45719" rIns="45719" anchor="ctr"/>
          <a:lstStyle/>
          <a:p>
            <a:pPr algn="ctr">
              <a:defRPr>
                <a:solidFill>
                  <a:srgbClr val="FFFFFF"/>
                </a:solidFill>
              </a:defRPr>
            </a:pPr>
          </a:p>
        </p:txBody>
      </p:sp>
      <p:sp>
        <p:nvSpPr>
          <p:cNvPr id="133" name="Title Text"/>
          <p:cNvSpPr txBox="1">
            <a:spLocks noGrp="1"/>
          </p:cNvSpPr>
          <p:nvPr>
            <p:ph type="title" hasCustomPrompt="1"/>
          </p:nvPr>
        </p:nvSpPr>
        <p:spPr>
          <a:xfrm>
            <a:off x="838200" y="2823149"/>
            <a:ext cx="10515600" cy="710050"/>
          </a:xfrm>
          <a:prstGeom prst="rect">
            <a:avLst/>
          </a:prstGeom>
        </p:spPr>
        <p:txBody>
          <a:bodyPr/>
          <a:lstStyle>
            <a:lvl1pPr algn="ctr">
              <a:defRPr sz="2800">
                <a:solidFill>
                  <a:srgbClr val="FFFFFF"/>
                </a:solidFill>
              </a:defRPr>
            </a:lvl1pPr>
          </a:lstStyle>
          <a:p>
            <a:r>
              <a:t>Title Text</a:t>
            </a:r>
          </a:p>
        </p:txBody>
      </p:sp>
      <p:pic>
        <p:nvPicPr>
          <p:cNvPr id="134" name="Picture 5" descr="Picture 5"/>
          <p:cNvPicPr>
            <a:picLocks noChangeAspect="1"/>
          </p:cNvPicPr>
          <p:nvPr/>
        </p:nvPicPr>
        <p:blipFill>
          <a:blip r:embed="rId3"/>
          <a:stretch>
            <a:fillRect/>
          </a:stretch>
        </p:blipFill>
        <p:spPr>
          <a:xfrm>
            <a:off x="838200" y="606420"/>
            <a:ext cx="1546578" cy="475574"/>
          </a:xfrm>
          <a:prstGeom prst="rect">
            <a:avLst/>
          </a:prstGeom>
          <a:ln w="12700">
            <a:miter lim="400000"/>
            <a:headEnd/>
            <a:tailEnd/>
          </a:ln>
        </p:spPr>
      </p:pic>
      <p:pic>
        <p:nvPicPr>
          <p:cNvPr id="135" name="Picture 8" descr="Picture 8"/>
          <p:cNvPicPr>
            <a:picLocks noChangeAspect="1"/>
          </p:cNvPicPr>
          <p:nvPr/>
        </p:nvPicPr>
        <p:blipFill>
          <a:blip r:embed="rId2"/>
          <a:stretch>
            <a:fillRect/>
          </a:stretch>
        </p:blipFill>
        <p:spPr>
          <a:xfrm>
            <a:off x="11037707" y="6491906"/>
            <a:ext cx="903899" cy="281591"/>
          </a:xfrm>
          <a:prstGeom prst="rect">
            <a:avLst/>
          </a:prstGeom>
          <a:ln w="12700">
            <a:miter lim="400000"/>
            <a:headEnd/>
            <a:tailEnd/>
          </a:ln>
        </p:spPr>
      </p:pic>
      <p:sp>
        <p:nvSpPr>
          <p:cNvPr id="12" name="Google Shape;15;p2"/>
          <p:cNvSpPr/>
          <p:nvPr userDrawn="1"/>
        </p:nvSpPr>
        <p:spPr>
          <a:xfrm>
            <a:off x="0" y="5890986"/>
            <a:ext cx="12192000" cy="974400"/>
          </a:xfrm>
          <a:prstGeom prst="rect">
            <a:avLst/>
          </a:prstGeom>
          <a:solidFill>
            <a:srgbClr val="242D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ato" panose="020F0502020204030203"/>
              <a:ea typeface="Lato" panose="020F0502020204030203"/>
              <a:cs typeface="Lato" panose="020F0502020204030203"/>
              <a:sym typeface="Lato" panose="020F0502020204030203"/>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1" name="Google Shape;51;p14"/>
          <p:cNvSpPr txBox="1">
            <a:spLocks noGrp="1"/>
          </p:cNvSpPr>
          <p:nvPr>
            <p:ph type="body" idx="1"/>
          </p:nvPr>
        </p:nvSpPr>
        <p:spPr>
          <a:xfrm>
            <a:off x="415600" y="1536633"/>
            <a:ext cx="11360800" cy="4555200"/>
          </a:xfrm>
          <a:prstGeom prst="rect">
            <a:avLst/>
          </a:prstGeom>
        </p:spPr>
        <p:txBody>
          <a:bodyPr spcFirstLastPara="1" wrap="square" lIns="68575" tIns="34275" rIns="68575" bIns="34275" anchor="t" anchorCtr="0">
            <a:noAutofit/>
          </a:bodyPr>
          <a:lstStyle>
            <a:lvl1pPr marL="609600" lvl="0" indent="-482600" rtl="0">
              <a:spcBef>
                <a:spcPts val="1065"/>
              </a:spcBef>
              <a:spcAft>
                <a:spcPts val="0"/>
              </a:spcAft>
              <a:buSzPts val="2100"/>
              <a:buChar char="•"/>
              <a:defRPr/>
            </a:lvl1pPr>
            <a:lvl2pPr marL="1219200" lvl="1" indent="-457200" rtl="0">
              <a:spcBef>
                <a:spcPts val="535"/>
              </a:spcBef>
              <a:spcAft>
                <a:spcPts val="0"/>
              </a:spcAft>
              <a:buSzPts val="1800"/>
              <a:buChar char="•"/>
              <a:defRPr/>
            </a:lvl2pPr>
            <a:lvl3pPr marL="1828800" lvl="2" indent="-431800" rtl="0">
              <a:spcBef>
                <a:spcPts val="535"/>
              </a:spcBef>
              <a:spcAft>
                <a:spcPts val="0"/>
              </a:spcAft>
              <a:buSzPts val="1500"/>
              <a:buChar char="•"/>
              <a:defRPr/>
            </a:lvl3pPr>
            <a:lvl4pPr marL="2438400" lvl="3" indent="-423545" rtl="0">
              <a:spcBef>
                <a:spcPts val="535"/>
              </a:spcBef>
              <a:spcAft>
                <a:spcPts val="0"/>
              </a:spcAft>
              <a:buSzPts val="1400"/>
              <a:buChar char="•"/>
              <a:defRPr/>
            </a:lvl4pPr>
            <a:lvl5pPr marL="3048000" lvl="4" indent="-423545" rtl="0">
              <a:spcBef>
                <a:spcPts val="535"/>
              </a:spcBef>
              <a:spcAft>
                <a:spcPts val="0"/>
              </a:spcAft>
              <a:buSzPts val="1400"/>
              <a:buChar char="•"/>
              <a:defRPr/>
            </a:lvl5pPr>
            <a:lvl6pPr marL="3657600" lvl="5" indent="-423545" rtl="0">
              <a:spcBef>
                <a:spcPts val="535"/>
              </a:spcBef>
              <a:spcAft>
                <a:spcPts val="0"/>
              </a:spcAft>
              <a:buSzPts val="1400"/>
              <a:buChar char="•"/>
              <a:defRPr/>
            </a:lvl6pPr>
            <a:lvl7pPr marL="4267200" lvl="6" indent="-423545" rtl="0">
              <a:spcBef>
                <a:spcPts val="535"/>
              </a:spcBef>
              <a:spcAft>
                <a:spcPts val="0"/>
              </a:spcAft>
              <a:buSzPts val="1400"/>
              <a:buChar char="•"/>
              <a:defRPr/>
            </a:lvl7pPr>
            <a:lvl8pPr marL="4876800" lvl="7" indent="-423545" rtl="0">
              <a:spcBef>
                <a:spcPts val="535"/>
              </a:spcBef>
              <a:spcAft>
                <a:spcPts val="0"/>
              </a:spcAft>
              <a:buSzPts val="1400"/>
              <a:buChar char="•"/>
              <a:defRPr/>
            </a:lvl8pPr>
            <a:lvl9pPr marL="5486400" lvl="8" indent="-423545" rtl="0">
              <a:spcBef>
                <a:spcPts val="535"/>
              </a:spcBef>
              <a:spcAft>
                <a:spcPts val="0"/>
              </a:spcAft>
              <a:buSzPts val="1400"/>
              <a:buChar char="•"/>
              <a:defRPr/>
            </a:lvl9pPr>
          </a:lstStyle>
          <a:p/>
        </p:txBody>
      </p:sp>
      <p:sp>
        <p:nvSpPr>
          <p:cNvPr id="52" name="Google Shape;52;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reak">
  <p:cSld name="1_Break">
    <p:bg>
      <p:bgPr>
        <a:gradFill>
          <a:gsLst>
            <a:gs pos="0">
              <a:srgbClr val="205495"/>
            </a:gs>
            <a:gs pos="37000">
              <a:schemeClr val="accent1"/>
            </a:gs>
            <a:gs pos="100000">
              <a:srgbClr val="7AA8E2"/>
            </a:gs>
          </a:gsLst>
          <a:lin ang="16200038" scaled="0"/>
        </a:grad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a:off x="1524000" y="2235200"/>
            <a:ext cx="9144000" cy="2387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2"/>
              </a:buClr>
              <a:buSzPts val="4500"/>
              <a:buFont typeface="Lato Light"/>
              <a:buNone/>
              <a:defRPr sz="60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66"/>
        <p:cNvGrpSpPr/>
        <p:nvPr/>
      </p:nvGrpSpPr>
      <p:grpSpPr>
        <a:xfrm>
          <a:off x="0" y="0"/>
          <a:ext cx="0" cy="0"/>
          <a:chOff x="0" y="0"/>
          <a:chExt cx="0" cy="0"/>
        </a:xfrm>
      </p:grpSpPr>
      <p:pic>
        <p:nvPicPr>
          <p:cNvPr id="67" name="Google Shape;67;p18"/>
          <p:cNvPicPr preferRelativeResize="0"/>
          <p:nvPr/>
        </p:nvPicPr>
        <p:blipFill rotWithShape="1">
          <a:blip r:embed="rId2"/>
          <a:srcRect/>
          <a:stretch>
            <a:fillRect/>
          </a:stretch>
        </p:blipFill>
        <p:spPr>
          <a:xfrm>
            <a:off x="10807700" y="6364289"/>
            <a:ext cx="974725" cy="303212"/>
          </a:xfrm>
          <a:prstGeom prst="rect">
            <a:avLst/>
          </a:prstGeom>
          <a:noFill/>
          <a:ln>
            <a:noFill/>
          </a:ln>
        </p:spPr>
      </p:pic>
      <p:sp>
        <p:nvSpPr>
          <p:cNvPr id="68" name="Google Shape;68;p18"/>
          <p:cNvSpPr/>
          <p:nvPr/>
        </p:nvSpPr>
        <p:spPr>
          <a:xfrm>
            <a:off x="5767388" y="1055688"/>
            <a:ext cx="657200" cy="28400"/>
          </a:xfrm>
          <a:prstGeom prst="rect">
            <a:avLst/>
          </a:prstGeom>
          <a:solidFill>
            <a:srgbClr val="4C8AD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 name="Google Shape;69;p18"/>
          <p:cNvSpPr txBox="1"/>
          <p:nvPr/>
        </p:nvSpPr>
        <p:spPr>
          <a:xfrm>
            <a:off x="3900488" y="2257425"/>
            <a:ext cx="184400" cy="368400"/>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endParaRPr sz="1865"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0" name="Google Shape;70;p18"/>
          <p:cNvSpPr txBox="1">
            <a:spLocks noGrp="1"/>
          </p:cNvSpPr>
          <p:nvPr>
            <p:ph type="title"/>
          </p:nvPr>
        </p:nvSpPr>
        <p:spPr>
          <a:xfrm>
            <a:off x="838200" y="475664"/>
            <a:ext cx="10515600" cy="5188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SzPts val="3300"/>
              <a:buNone/>
              <a:defRPr sz="3335" b="0" i="0" u="none" strike="noStrike" cap="none">
                <a:solidFill>
                  <a:srgbClr val="4C8AD6"/>
                </a:solidFill>
                <a:latin typeface="Lato Light"/>
                <a:ea typeface="Lato Light"/>
                <a:cs typeface="Lato Light"/>
                <a:sym typeface="Lato Light"/>
              </a:defRPr>
            </a:lvl1pPr>
            <a:lvl2pPr marR="0" lvl="1" algn="l" rtl="0">
              <a:lnSpc>
                <a:spcPct val="90000"/>
              </a:lnSpc>
              <a:spcBef>
                <a:spcPts val="0"/>
              </a:spcBef>
              <a:spcAft>
                <a:spcPts val="0"/>
              </a:spcAft>
              <a:buSzPts val="11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0"/>
              </a:spcBef>
              <a:spcAft>
                <a:spcPts val="0"/>
              </a:spcAft>
              <a:buSzPts val="11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0"/>
              </a:spcBef>
              <a:spcAft>
                <a:spcPts val="0"/>
              </a:spcAft>
              <a:buSzPts val="11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0"/>
              </a:spcBef>
              <a:spcAft>
                <a:spcPts val="0"/>
              </a:spcAft>
              <a:buSzPts val="11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0"/>
              </a:spcBef>
              <a:spcAft>
                <a:spcPts val="0"/>
              </a:spcAft>
              <a:buSzPts val="11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0"/>
              </a:spcBef>
              <a:spcAft>
                <a:spcPts val="0"/>
              </a:spcAft>
              <a:buSzPts val="11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0"/>
              </a:spcBef>
              <a:spcAft>
                <a:spcPts val="0"/>
              </a:spcAft>
              <a:buSzPts val="11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0"/>
              </a:spcBef>
              <a:spcAft>
                <a:spcPts val="0"/>
              </a:spcAft>
              <a:buSzPts val="1100"/>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1" name="Google Shape;71;p18"/>
          <p:cNvSpPr txBox="1">
            <a:spLocks noGrp="1"/>
          </p:cNvSpPr>
          <p:nvPr>
            <p:ph type="body" idx="1"/>
          </p:nvPr>
        </p:nvSpPr>
        <p:spPr>
          <a:xfrm>
            <a:off x="838200" y="2562356"/>
            <a:ext cx="5192000" cy="3829200"/>
          </a:xfrm>
          <a:prstGeom prst="rect">
            <a:avLst/>
          </a:prstGeom>
          <a:noFill/>
          <a:ln>
            <a:noFill/>
          </a:ln>
        </p:spPr>
        <p:txBody>
          <a:bodyPr spcFirstLastPara="1" wrap="square" lIns="68575" tIns="34275" rIns="68575" bIns="34275" anchor="t" anchorCtr="0">
            <a:noAutofit/>
          </a:bodyPr>
          <a:lstStyle>
            <a:lvl1pPr marL="609600" marR="0" lvl="0" indent="-304800" algn="l" rtl="0">
              <a:lnSpc>
                <a:spcPct val="150000"/>
              </a:lnSpc>
              <a:spcBef>
                <a:spcPts val="1065"/>
              </a:spcBef>
              <a:spcAft>
                <a:spcPts val="0"/>
              </a:spcAft>
              <a:buClr>
                <a:schemeClr val="dk1"/>
              </a:buClr>
              <a:buSzPts val="1100"/>
              <a:buFont typeface="Arial" panose="020B0604020202020204"/>
              <a:buNone/>
              <a:defRPr sz="1465" b="0" i="0" u="none" strike="noStrike" cap="none">
                <a:solidFill>
                  <a:schemeClr val="dk1"/>
                </a:solidFill>
                <a:latin typeface="Lato Light"/>
                <a:ea typeface="Lato Light"/>
                <a:cs typeface="Lato Light"/>
                <a:sym typeface="Lato Light"/>
              </a:defRPr>
            </a:lvl1pPr>
            <a:lvl2pPr marL="1219200" marR="0" lvl="1" indent="-398145" algn="l" rtl="0">
              <a:lnSpc>
                <a:spcPct val="150000"/>
              </a:lnSpc>
              <a:spcBef>
                <a:spcPts val="535"/>
              </a:spcBef>
              <a:spcAft>
                <a:spcPts val="0"/>
              </a:spcAft>
              <a:buClr>
                <a:schemeClr val="dk1"/>
              </a:buClr>
              <a:buSzPts val="1100"/>
              <a:buFont typeface="Arial" panose="020B0604020202020204"/>
              <a:buChar char="•"/>
              <a:defRPr sz="1465" b="0" i="0" u="none" strike="noStrike" cap="none">
                <a:solidFill>
                  <a:schemeClr val="dk1"/>
                </a:solidFill>
                <a:latin typeface="Lato Light"/>
                <a:ea typeface="Lato Light"/>
                <a:cs typeface="Lato Light"/>
                <a:sym typeface="Lato Light"/>
              </a:defRPr>
            </a:lvl2pPr>
            <a:lvl3pPr marL="1828800" marR="0" lvl="2" indent="-398145" algn="l" rtl="0">
              <a:lnSpc>
                <a:spcPct val="150000"/>
              </a:lnSpc>
              <a:spcBef>
                <a:spcPts val="535"/>
              </a:spcBef>
              <a:spcAft>
                <a:spcPts val="0"/>
              </a:spcAft>
              <a:buClr>
                <a:schemeClr val="dk1"/>
              </a:buClr>
              <a:buSzPts val="1100"/>
              <a:buFont typeface="Arial" panose="020B0604020202020204"/>
              <a:buChar char="•"/>
              <a:defRPr sz="1465" b="0" i="0" u="none" strike="noStrike" cap="none">
                <a:solidFill>
                  <a:schemeClr val="dk1"/>
                </a:solidFill>
                <a:latin typeface="Lato Light"/>
                <a:ea typeface="Lato Light"/>
                <a:cs typeface="Lato Light"/>
                <a:sym typeface="Lato Light"/>
              </a:defRPr>
            </a:lvl3pPr>
            <a:lvl4pPr marL="2438400" marR="0" lvl="3" indent="-398145" algn="l" rtl="0">
              <a:lnSpc>
                <a:spcPct val="150000"/>
              </a:lnSpc>
              <a:spcBef>
                <a:spcPts val="535"/>
              </a:spcBef>
              <a:spcAft>
                <a:spcPts val="0"/>
              </a:spcAft>
              <a:buClr>
                <a:schemeClr val="dk1"/>
              </a:buClr>
              <a:buSzPts val="1100"/>
              <a:buFont typeface="Arial" panose="020B0604020202020204"/>
              <a:buChar char="•"/>
              <a:defRPr sz="1465" b="0" i="0" u="none" strike="noStrike" cap="none">
                <a:solidFill>
                  <a:schemeClr val="dk1"/>
                </a:solidFill>
                <a:latin typeface="Lato Light"/>
                <a:ea typeface="Lato Light"/>
                <a:cs typeface="Lato Light"/>
                <a:sym typeface="Lato Light"/>
              </a:defRPr>
            </a:lvl4pPr>
            <a:lvl5pPr marL="3048000" marR="0" lvl="4" indent="-398145" algn="l" rtl="0">
              <a:lnSpc>
                <a:spcPct val="150000"/>
              </a:lnSpc>
              <a:spcBef>
                <a:spcPts val="535"/>
              </a:spcBef>
              <a:spcAft>
                <a:spcPts val="0"/>
              </a:spcAft>
              <a:buClr>
                <a:schemeClr val="dk1"/>
              </a:buClr>
              <a:buSzPts val="1100"/>
              <a:buFont typeface="Arial" panose="020B0604020202020204"/>
              <a:buChar char="•"/>
              <a:defRPr sz="1465" b="0" i="0" u="none" strike="noStrike" cap="none">
                <a:solidFill>
                  <a:schemeClr val="dk1"/>
                </a:solidFill>
                <a:latin typeface="Lato Light"/>
                <a:ea typeface="Lato Light"/>
                <a:cs typeface="Lato Light"/>
                <a:sym typeface="Lato Light"/>
              </a:defRPr>
            </a:lvl5pPr>
            <a:lvl6pPr marL="3657600" marR="0" lvl="5"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267200" marR="0" lvl="6"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4876800" marR="0" lvl="7"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5486400" marR="0" lvl="8"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8"/>
          <p:cNvSpPr txBox="1">
            <a:spLocks noGrp="1"/>
          </p:cNvSpPr>
          <p:nvPr>
            <p:ph type="body" idx="2"/>
          </p:nvPr>
        </p:nvSpPr>
        <p:spPr>
          <a:xfrm>
            <a:off x="838200" y="2077473"/>
            <a:ext cx="5192800" cy="348000"/>
          </a:xfrm>
          <a:prstGeom prst="rect">
            <a:avLst/>
          </a:prstGeom>
          <a:noFill/>
          <a:ln>
            <a:noFill/>
          </a:ln>
        </p:spPr>
        <p:txBody>
          <a:bodyPr spcFirstLastPara="1" wrap="square" lIns="68575" tIns="34275" rIns="68575" bIns="34275" anchor="t" anchorCtr="0">
            <a:noAutofit/>
          </a:bodyPr>
          <a:lstStyle>
            <a:lvl1pPr marL="609600" marR="0" lvl="0" indent="-304800" algn="l" rtl="0">
              <a:lnSpc>
                <a:spcPct val="90000"/>
              </a:lnSpc>
              <a:spcBef>
                <a:spcPts val="1065"/>
              </a:spcBef>
              <a:spcAft>
                <a:spcPts val="0"/>
              </a:spcAft>
              <a:buClr>
                <a:srgbClr val="4C8AD6"/>
              </a:buClr>
              <a:buSzPts val="1500"/>
              <a:buFont typeface="Arial" panose="020B0604020202020204"/>
              <a:buNone/>
              <a:defRPr sz="2000" b="1" i="0" u="none" strike="noStrike" cap="none">
                <a:solidFill>
                  <a:srgbClr val="4C8AD6"/>
                </a:solidFill>
                <a:latin typeface="Lato" panose="020F0502020204030203"/>
                <a:ea typeface="Lato" panose="020F0502020204030203"/>
                <a:cs typeface="Lato" panose="020F0502020204030203"/>
                <a:sym typeface="Lato" panose="020F0502020204030203"/>
              </a:defRPr>
            </a:lvl1pPr>
            <a:lvl2pPr marL="1219200" marR="0" lvl="1" indent="-457200" algn="l" rtl="0">
              <a:lnSpc>
                <a:spcPct val="90000"/>
              </a:lnSpc>
              <a:spcBef>
                <a:spcPts val="535"/>
              </a:spcBef>
              <a:spcAft>
                <a:spcPts val="0"/>
              </a:spcAft>
              <a:buClr>
                <a:schemeClr val="dk1"/>
              </a:buClr>
              <a:buSzPts val="18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431800" algn="l" rtl="0">
              <a:lnSpc>
                <a:spcPct val="90000"/>
              </a:lnSpc>
              <a:spcBef>
                <a:spcPts val="535"/>
              </a:spcBef>
              <a:spcAft>
                <a:spcPts val="0"/>
              </a:spcAft>
              <a:buClr>
                <a:schemeClr val="dk1"/>
              </a:buClr>
              <a:buSzPts val="15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438400" marR="0" lvl="3"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048000" marR="0" lvl="4"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3657600" marR="0" lvl="5"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267200" marR="0" lvl="6"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4876800" marR="0" lvl="7"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5486400" marR="0" lvl="8"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3" name="Google Shape;73;p18"/>
          <p:cNvSpPr txBox="1">
            <a:spLocks noGrp="1"/>
          </p:cNvSpPr>
          <p:nvPr>
            <p:ph type="body" idx="3"/>
          </p:nvPr>
        </p:nvSpPr>
        <p:spPr>
          <a:xfrm>
            <a:off x="7382719" y="2077473"/>
            <a:ext cx="3185200" cy="348000"/>
          </a:xfrm>
          <a:prstGeom prst="rect">
            <a:avLst/>
          </a:prstGeom>
          <a:noFill/>
          <a:ln>
            <a:noFill/>
          </a:ln>
        </p:spPr>
        <p:txBody>
          <a:bodyPr spcFirstLastPara="1" wrap="square" lIns="68575" tIns="34275" rIns="68575" bIns="34275" anchor="t" anchorCtr="0">
            <a:noAutofit/>
          </a:bodyPr>
          <a:lstStyle>
            <a:lvl1pPr marL="609600" marR="0" lvl="0" indent="-304800" algn="l" rtl="0">
              <a:lnSpc>
                <a:spcPct val="90000"/>
              </a:lnSpc>
              <a:spcBef>
                <a:spcPts val="1065"/>
              </a:spcBef>
              <a:spcAft>
                <a:spcPts val="0"/>
              </a:spcAft>
              <a:buClr>
                <a:srgbClr val="4C8AD6"/>
              </a:buClr>
              <a:buSzPts val="1500"/>
              <a:buFont typeface="Arial" panose="020B0604020202020204"/>
              <a:buNone/>
              <a:defRPr sz="2000" b="1" i="0" u="none" strike="noStrike" cap="none">
                <a:solidFill>
                  <a:srgbClr val="4C8AD6"/>
                </a:solidFill>
                <a:latin typeface="Lato" panose="020F0502020204030203"/>
                <a:ea typeface="Lato" panose="020F0502020204030203"/>
                <a:cs typeface="Lato" panose="020F0502020204030203"/>
                <a:sym typeface="Lato" panose="020F0502020204030203"/>
              </a:defRPr>
            </a:lvl1pPr>
            <a:lvl2pPr marL="1219200" marR="0" lvl="1" indent="-457200" algn="l" rtl="0">
              <a:lnSpc>
                <a:spcPct val="90000"/>
              </a:lnSpc>
              <a:spcBef>
                <a:spcPts val="535"/>
              </a:spcBef>
              <a:spcAft>
                <a:spcPts val="0"/>
              </a:spcAft>
              <a:buClr>
                <a:schemeClr val="dk1"/>
              </a:buClr>
              <a:buSzPts val="18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431800" algn="l" rtl="0">
              <a:lnSpc>
                <a:spcPct val="90000"/>
              </a:lnSpc>
              <a:spcBef>
                <a:spcPts val="535"/>
              </a:spcBef>
              <a:spcAft>
                <a:spcPts val="0"/>
              </a:spcAft>
              <a:buClr>
                <a:schemeClr val="dk1"/>
              </a:buClr>
              <a:buSzPts val="15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438400" marR="0" lvl="3"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048000" marR="0" lvl="4"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3657600" marR="0" lvl="5"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267200" marR="0" lvl="6"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4876800" marR="0" lvl="7"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5486400" marR="0" lvl="8"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4" name="Google Shape;74;p18"/>
          <p:cNvSpPr txBox="1">
            <a:spLocks noGrp="1"/>
          </p:cNvSpPr>
          <p:nvPr>
            <p:ph type="body" idx="4"/>
          </p:nvPr>
        </p:nvSpPr>
        <p:spPr>
          <a:xfrm>
            <a:off x="7382719" y="2605968"/>
            <a:ext cx="3185200" cy="348000"/>
          </a:xfrm>
          <a:prstGeom prst="rect">
            <a:avLst/>
          </a:prstGeom>
          <a:noFill/>
          <a:ln>
            <a:noFill/>
          </a:ln>
        </p:spPr>
        <p:txBody>
          <a:bodyPr spcFirstLastPara="1" wrap="square" lIns="68575" tIns="34275" rIns="68575" bIns="34275" anchor="t" anchorCtr="0">
            <a:noAutofit/>
          </a:bodyPr>
          <a:lstStyle>
            <a:lvl1pPr marL="609600" marR="0" lvl="0" indent="-304800" algn="l" rtl="0">
              <a:lnSpc>
                <a:spcPct val="90000"/>
              </a:lnSpc>
              <a:spcBef>
                <a:spcPts val="1065"/>
              </a:spcBef>
              <a:spcAft>
                <a:spcPts val="0"/>
              </a:spcAft>
              <a:buClr>
                <a:srgbClr val="4C8AD6"/>
              </a:buClr>
              <a:buSzPts val="1400"/>
              <a:buFont typeface="Arial" panose="020B0604020202020204"/>
              <a:buNone/>
              <a:defRPr sz="1865" b="1" i="0" u="none" strike="noStrike" cap="none">
                <a:solidFill>
                  <a:srgbClr val="4C8AD6"/>
                </a:solidFill>
                <a:latin typeface="Lato" panose="020F0502020204030203"/>
                <a:ea typeface="Lato" panose="020F0502020204030203"/>
                <a:cs typeface="Lato" panose="020F0502020204030203"/>
                <a:sym typeface="Lato" panose="020F0502020204030203"/>
              </a:defRPr>
            </a:lvl1pPr>
            <a:lvl2pPr marL="1219200" marR="0" lvl="1" indent="-457200" algn="l" rtl="0">
              <a:lnSpc>
                <a:spcPct val="90000"/>
              </a:lnSpc>
              <a:spcBef>
                <a:spcPts val="535"/>
              </a:spcBef>
              <a:spcAft>
                <a:spcPts val="0"/>
              </a:spcAft>
              <a:buClr>
                <a:schemeClr val="dk1"/>
              </a:buClr>
              <a:buSzPts val="18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431800" algn="l" rtl="0">
              <a:lnSpc>
                <a:spcPct val="90000"/>
              </a:lnSpc>
              <a:spcBef>
                <a:spcPts val="535"/>
              </a:spcBef>
              <a:spcAft>
                <a:spcPts val="0"/>
              </a:spcAft>
              <a:buClr>
                <a:schemeClr val="dk1"/>
              </a:buClr>
              <a:buSzPts val="15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438400" marR="0" lvl="3"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048000" marR="0" lvl="4"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3657600" marR="0" lvl="5"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267200" marR="0" lvl="6"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4876800" marR="0" lvl="7"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5486400" marR="0" lvl="8"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5" name="Google Shape;75;p18"/>
          <p:cNvSpPr txBox="1">
            <a:spLocks noGrp="1"/>
          </p:cNvSpPr>
          <p:nvPr>
            <p:ph type="body" idx="5"/>
          </p:nvPr>
        </p:nvSpPr>
        <p:spPr>
          <a:xfrm>
            <a:off x="7382719" y="3112188"/>
            <a:ext cx="3185200" cy="348000"/>
          </a:xfrm>
          <a:prstGeom prst="rect">
            <a:avLst/>
          </a:prstGeom>
          <a:noFill/>
          <a:ln>
            <a:noFill/>
          </a:ln>
        </p:spPr>
        <p:txBody>
          <a:bodyPr spcFirstLastPara="1" wrap="square" lIns="68575" tIns="34275" rIns="68575" bIns="34275" anchor="t" anchorCtr="0">
            <a:noAutofit/>
          </a:bodyPr>
          <a:lstStyle>
            <a:lvl1pPr marL="609600" marR="0" lvl="0" indent="-304800" algn="l" rtl="0">
              <a:lnSpc>
                <a:spcPct val="90000"/>
              </a:lnSpc>
              <a:spcBef>
                <a:spcPts val="1065"/>
              </a:spcBef>
              <a:spcAft>
                <a:spcPts val="0"/>
              </a:spcAft>
              <a:buClr>
                <a:srgbClr val="4C8AD6"/>
              </a:buClr>
              <a:buSzPts val="1200"/>
              <a:buFont typeface="Arial" panose="020B0604020202020204"/>
              <a:buNone/>
              <a:defRPr sz="1600" b="1" i="0" u="none" strike="noStrike" cap="none">
                <a:solidFill>
                  <a:srgbClr val="4C8AD6"/>
                </a:solidFill>
                <a:latin typeface="Lato" panose="020F0502020204030203"/>
                <a:ea typeface="Lato" panose="020F0502020204030203"/>
                <a:cs typeface="Lato" panose="020F0502020204030203"/>
                <a:sym typeface="Lato" panose="020F0502020204030203"/>
              </a:defRPr>
            </a:lvl1pPr>
            <a:lvl2pPr marL="1219200" marR="0" lvl="1" indent="-457200" algn="l" rtl="0">
              <a:lnSpc>
                <a:spcPct val="90000"/>
              </a:lnSpc>
              <a:spcBef>
                <a:spcPts val="535"/>
              </a:spcBef>
              <a:spcAft>
                <a:spcPts val="0"/>
              </a:spcAft>
              <a:buClr>
                <a:schemeClr val="dk1"/>
              </a:buClr>
              <a:buSzPts val="18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828800" marR="0" lvl="2" indent="-431800" algn="l" rtl="0">
              <a:lnSpc>
                <a:spcPct val="90000"/>
              </a:lnSpc>
              <a:spcBef>
                <a:spcPts val="535"/>
              </a:spcBef>
              <a:spcAft>
                <a:spcPts val="0"/>
              </a:spcAft>
              <a:buClr>
                <a:schemeClr val="dk1"/>
              </a:buClr>
              <a:buSzPts val="15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2438400" marR="0" lvl="3"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3048000" marR="0" lvl="4"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3657600" marR="0" lvl="5"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267200" marR="0" lvl="6"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4876800" marR="0" lvl="7"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5486400" marR="0" lvl="8"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6" name="Google Shape;76;p18"/>
          <p:cNvSpPr txBox="1">
            <a:spLocks noGrp="1"/>
          </p:cNvSpPr>
          <p:nvPr>
            <p:ph type="body" idx="6"/>
          </p:nvPr>
        </p:nvSpPr>
        <p:spPr>
          <a:xfrm>
            <a:off x="7382719" y="3618408"/>
            <a:ext cx="2910000" cy="397600"/>
          </a:xfrm>
          <a:prstGeom prst="rect">
            <a:avLst/>
          </a:prstGeom>
          <a:noFill/>
          <a:ln>
            <a:noFill/>
          </a:ln>
        </p:spPr>
        <p:txBody>
          <a:bodyPr spcFirstLastPara="1" wrap="square" lIns="68575" tIns="34275" rIns="68575" bIns="34275" anchor="t" anchorCtr="0">
            <a:noAutofit/>
          </a:bodyPr>
          <a:lstStyle>
            <a:lvl1pPr marL="609600" marR="0" lvl="0" indent="-304800" algn="l" rtl="0">
              <a:lnSpc>
                <a:spcPct val="150000"/>
              </a:lnSpc>
              <a:spcBef>
                <a:spcPts val="1065"/>
              </a:spcBef>
              <a:spcAft>
                <a:spcPts val="0"/>
              </a:spcAft>
              <a:buClr>
                <a:schemeClr val="dk1"/>
              </a:buClr>
              <a:buSzPts val="1100"/>
              <a:buFont typeface="Arial" panose="020B0604020202020204"/>
              <a:buNone/>
              <a:defRPr sz="1465" b="0" i="0" u="none" strike="noStrike" cap="none">
                <a:solidFill>
                  <a:schemeClr val="dk1"/>
                </a:solidFill>
                <a:latin typeface="Lato Light"/>
                <a:ea typeface="Lato Light"/>
                <a:cs typeface="Lato Light"/>
                <a:sym typeface="Lato Light"/>
              </a:defRPr>
            </a:lvl1pPr>
            <a:lvl2pPr marL="1219200" marR="0" lvl="1" indent="-398145" algn="l" rtl="0">
              <a:lnSpc>
                <a:spcPct val="150000"/>
              </a:lnSpc>
              <a:spcBef>
                <a:spcPts val="535"/>
              </a:spcBef>
              <a:spcAft>
                <a:spcPts val="0"/>
              </a:spcAft>
              <a:buClr>
                <a:schemeClr val="dk1"/>
              </a:buClr>
              <a:buSzPts val="1100"/>
              <a:buFont typeface="Arial" panose="020B0604020202020204"/>
              <a:buChar char="•"/>
              <a:defRPr sz="1465" b="0" i="0" u="none" strike="noStrike" cap="none">
                <a:solidFill>
                  <a:schemeClr val="dk1"/>
                </a:solidFill>
                <a:latin typeface="Lato Light"/>
                <a:ea typeface="Lato Light"/>
                <a:cs typeface="Lato Light"/>
                <a:sym typeface="Lato Light"/>
              </a:defRPr>
            </a:lvl2pPr>
            <a:lvl3pPr marL="1828800" marR="0" lvl="2" indent="-398145" algn="l" rtl="0">
              <a:lnSpc>
                <a:spcPct val="150000"/>
              </a:lnSpc>
              <a:spcBef>
                <a:spcPts val="535"/>
              </a:spcBef>
              <a:spcAft>
                <a:spcPts val="0"/>
              </a:spcAft>
              <a:buClr>
                <a:schemeClr val="dk1"/>
              </a:buClr>
              <a:buSzPts val="1100"/>
              <a:buFont typeface="Arial" panose="020B0604020202020204"/>
              <a:buChar char="•"/>
              <a:defRPr sz="1465" b="0" i="0" u="none" strike="noStrike" cap="none">
                <a:solidFill>
                  <a:schemeClr val="dk1"/>
                </a:solidFill>
                <a:latin typeface="Lato Light"/>
                <a:ea typeface="Lato Light"/>
                <a:cs typeface="Lato Light"/>
                <a:sym typeface="Lato Light"/>
              </a:defRPr>
            </a:lvl3pPr>
            <a:lvl4pPr marL="2438400" marR="0" lvl="3" indent="-398145" algn="l" rtl="0">
              <a:lnSpc>
                <a:spcPct val="150000"/>
              </a:lnSpc>
              <a:spcBef>
                <a:spcPts val="535"/>
              </a:spcBef>
              <a:spcAft>
                <a:spcPts val="0"/>
              </a:spcAft>
              <a:buClr>
                <a:schemeClr val="dk1"/>
              </a:buClr>
              <a:buSzPts val="1100"/>
              <a:buFont typeface="Arial" panose="020B0604020202020204"/>
              <a:buChar char="•"/>
              <a:defRPr sz="1465" b="0" i="0" u="none" strike="noStrike" cap="none">
                <a:solidFill>
                  <a:schemeClr val="dk1"/>
                </a:solidFill>
                <a:latin typeface="Lato Light"/>
                <a:ea typeface="Lato Light"/>
                <a:cs typeface="Lato Light"/>
                <a:sym typeface="Lato Light"/>
              </a:defRPr>
            </a:lvl4pPr>
            <a:lvl5pPr marL="3048000" marR="0" lvl="4" indent="-398145" algn="l" rtl="0">
              <a:lnSpc>
                <a:spcPct val="150000"/>
              </a:lnSpc>
              <a:spcBef>
                <a:spcPts val="535"/>
              </a:spcBef>
              <a:spcAft>
                <a:spcPts val="0"/>
              </a:spcAft>
              <a:buClr>
                <a:schemeClr val="dk1"/>
              </a:buClr>
              <a:buSzPts val="1100"/>
              <a:buFont typeface="Arial" panose="020B0604020202020204"/>
              <a:buChar char="•"/>
              <a:defRPr sz="1465" b="0" i="0" u="none" strike="noStrike" cap="none">
                <a:solidFill>
                  <a:schemeClr val="dk1"/>
                </a:solidFill>
                <a:latin typeface="Lato Light"/>
                <a:ea typeface="Lato Light"/>
                <a:cs typeface="Lato Light"/>
                <a:sym typeface="Lato Light"/>
              </a:defRPr>
            </a:lvl5pPr>
            <a:lvl6pPr marL="3657600" marR="0" lvl="5"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4267200" marR="0" lvl="6"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4876800" marR="0" lvl="7"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5486400" marR="0" lvl="8" indent="-423545" algn="l" rtl="0">
              <a:lnSpc>
                <a:spcPct val="90000"/>
              </a:lnSpc>
              <a:spcBef>
                <a:spcPts val="535"/>
              </a:spcBef>
              <a:spcAft>
                <a:spcPts val="0"/>
              </a:spcAft>
              <a:buClr>
                <a:schemeClr val="dk1"/>
              </a:buClr>
              <a:buSzPts val="1400"/>
              <a:buFont typeface="Arial" panose="020B0604020202020204"/>
              <a:buChar char="•"/>
              <a:defRPr sz="1865"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9.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96348" y="365126"/>
            <a:ext cx="10999200" cy="801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Lato Light"/>
              <a:buNone/>
              <a:defRPr sz="4400" b="0" i="0" u="none" strike="noStrike" cap="none">
                <a:solidFill>
                  <a:schemeClr val="dk1"/>
                </a:solidFill>
                <a:latin typeface="Lato Light"/>
                <a:ea typeface="Lato Light"/>
                <a:cs typeface="Lato Light"/>
                <a:sym typeface="Lato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a:spLocks noGrp="1"/>
          </p:cNvSpPr>
          <p:nvPr>
            <p:ph type="body" idx="1"/>
          </p:nvPr>
        </p:nvSpPr>
        <p:spPr>
          <a:xfrm>
            <a:off x="596347" y="1338470"/>
            <a:ext cx="10999200" cy="48384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pic>
        <p:nvPicPr>
          <p:cNvPr id="12" name="Google Shape;12;p1"/>
          <p:cNvPicPr preferRelativeResize="0"/>
          <p:nvPr/>
        </p:nvPicPr>
        <p:blipFill rotWithShape="1">
          <a:blip r:embed="rId10"/>
          <a:srcRect/>
          <a:stretch>
            <a:fillRect/>
          </a:stretch>
        </p:blipFill>
        <p:spPr>
          <a:xfrm>
            <a:off x="10990707" y="6403851"/>
            <a:ext cx="870685" cy="270122"/>
          </a:xfrm>
          <a:prstGeom prst="rect">
            <a:avLst/>
          </a:prstGeom>
          <a:noFill/>
          <a:ln>
            <a:noFill/>
          </a:ln>
        </p:spPr>
      </p:pic>
      <p:sp>
        <p:nvSpPr>
          <p:cNvPr id="13" name="Google Shape;13;p1"/>
          <p:cNvSpPr txBox="1"/>
          <p:nvPr/>
        </p:nvSpPr>
        <p:spPr>
          <a:xfrm>
            <a:off x="330608" y="6356349"/>
            <a:ext cx="27432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0" u="none" strike="noStrike" cap="none" dirty="0">
                <a:solidFill>
                  <a:srgbClr val="8B8C90"/>
                </a:solidFill>
                <a:latin typeface="Lato" panose="020F0502020204030203"/>
                <a:ea typeface="Lato" panose="020F0502020204030203"/>
                <a:cs typeface="Lato" panose="020F0502020204030203"/>
                <a:sym typeface="Lato" panose="020F0502020204030203"/>
              </a:rPr>
              <a:t>© 2020 Domino Data Lab, Inc.   |     </a:t>
            </a:r>
            <a:fld id="{00000000-1234-1234-1234-123412341234}" type="slidenum">
              <a:rPr lang="en-US" sz="900" b="0" i="0" u="none" strike="noStrike" cap="none">
                <a:solidFill>
                  <a:srgbClr val="8B8C90"/>
                </a:solidFill>
                <a:latin typeface="Lato" panose="020F0502020204030203"/>
                <a:ea typeface="Lato" panose="020F0502020204030203"/>
                <a:cs typeface="Lato" panose="020F0502020204030203"/>
                <a:sym typeface="Lato" panose="020F0502020204030203"/>
              </a:rPr>
            </a:fld>
            <a:endParaRPr sz="900" b="0" i="0" u="none" strike="noStrike" cap="none" dirty="0">
              <a:solidFill>
                <a:srgbClr val="8B8C90"/>
              </a:solidFill>
              <a:latin typeface="Lato" panose="020F0502020204030203"/>
              <a:ea typeface="Lato" panose="020F0502020204030203"/>
              <a:cs typeface="Lato" panose="020F0502020204030203"/>
              <a:sym typeface="Lato" panose="020F0502020204030203"/>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e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5.xml"/><Relationship Id="rId4" Type="http://schemas.openxmlformats.org/officeDocument/2006/relationships/image" Target="../media/image26.jpeg"/><Relationship Id="rId3" Type="http://schemas.openxmlformats.org/officeDocument/2006/relationships/image" Target="../media/image25.png"/><Relationship Id="rId2" Type="http://schemas.openxmlformats.org/officeDocument/2006/relationships/image" Target="../media/image2.tiff"/><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hyperlink" Target="https://www.seas.upenn.edu/~cis519/fall2017/lectures/01_introduction.pdf" TargetMode="Externa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10.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hyperlink" Target="https://www.researchgate.net/publication/301325506_Analysis_of_Data_Mining_Techniques_and_its_Applications" TargetMode="Externa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hyperlink" Target="https://goo.gl/5Wd2vy" TargetMode="External"/><Relationship Id="rId2" Type="http://schemas.openxmlformats.org/officeDocument/2006/relationships/image" Target="../media/image34.pn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hyperlink" Target="https://www.newscientist.com/article/2166207-discriminating-algorithms-5-times-ai-showed-prejudice/" TargetMode="External"/><Relationship Id="rId2" Type="http://schemas.openxmlformats.org/officeDocument/2006/relationships/image" Target="../media/image37.png"/><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hyperlink" Target="https://towardsdatascience.com/how-to-handle-missing-data-8646b18db0d4" TargetMode="Externa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40.png"/><Relationship Id="rId3" Type="http://schemas.openxmlformats.org/officeDocument/2006/relationships/hyperlink" Target="https://becominghuman.ai/demystifying-feature-scaling-baff53e9b3fd" TargetMode="External"/><Relationship Id="rId2" Type="http://schemas.openxmlformats.org/officeDocument/2006/relationships/image" Target="../media/image39.png"/><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hyperlink" Target="https://medium.com/datadriveninvestor/unboxing-outliers-in-machine-learning-d43fe40d88a6" TargetMode="Externa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hyperlink" Target="https://medium.com/forsk-labs/machine-learning-for-beginners-71c391f327ed" TargetMode="External"/><Relationship Id="rId2" Type="http://schemas.openxmlformats.org/officeDocument/2006/relationships/image" Target="../media/image44.png"/><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hyperlink" Target="https://www.researchgate.net/publication/319093376_DEEP_GENERATIVE_MODELS_FOR_SYNTHETIC_RETINAL_IMAGE_GENERATION" TargetMode="External"/><Relationship Id="rId2" Type="http://schemas.openxmlformats.org/officeDocument/2006/relationships/image" Target="../media/image45.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48.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hyperlink" Target="https://blog.statsbot.co/machine-learning-algorithms-183cc73197c" TargetMode="Externa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hyperlink" Target="https://medium.com/@ar.ingenious/applying-random-forest-classification-machine-learning-algorithm-from-scratch-with-real-24ff198a1c57" TargetMode="Externa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27.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27.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27.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hyperlink" Target="https://workshop.internal-three.domino.tech/u/domino-andrealowe/Getting-Started-in-Data-Science/overview"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596225" y="4352200"/>
            <a:ext cx="11312700" cy="177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Font typeface="Lato Black"/>
              <a:buNone/>
            </a:pPr>
            <a:r>
              <a:rPr lang="en-US" sz="4400" b="0" dirty="0">
                <a:solidFill>
                  <a:schemeClr val="lt1"/>
                </a:solidFill>
                <a:latin typeface="Lato" panose="020F0502020204030203"/>
                <a:ea typeface="Lato" panose="020F0502020204030203"/>
                <a:cs typeface="Lato" panose="020F0502020204030203"/>
                <a:sym typeface="Lato" panose="020F0502020204030203"/>
              </a:rPr>
              <a:t>INTRODUCTION TO MACHINE LEARNING</a:t>
            </a:r>
            <a:endParaRPr sz="4400" b="0" dirty="0">
              <a:solidFill>
                <a:schemeClr val="lt1"/>
              </a:solidFill>
              <a:latin typeface="Lato" panose="020F0502020204030203"/>
              <a:ea typeface="Lato" panose="020F0502020204030203"/>
              <a:cs typeface="Lato" panose="020F0502020204030203"/>
              <a:sym typeface="Lato" panose="020F0502020204030203"/>
            </a:endParaRPr>
          </a:p>
        </p:txBody>
      </p:sp>
      <p:sp>
        <p:nvSpPr>
          <p:cNvPr id="68" name="Google Shape;68;p15"/>
          <p:cNvSpPr txBox="1">
            <a:spLocks noGrp="1"/>
          </p:cNvSpPr>
          <p:nvPr>
            <p:ph type="subTitle" idx="4294967295"/>
          </p:nvPr>
        </p:nvSpPr>
        <p:spPr>
          <a:xfrm>
            <a:off x="582132" y="5866390"/>
            <a:ext cx="7074900" cy="51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42A8F5"/>
              </a:buClr>
              <a:buSzPts val="4600"/>
              <a:buFont typeface="Arial" panose="020B0604020202020204"/>
              <a:buNone/>
            </a:pPr>
            <a:r>
              <a:rPr lang="en-US" dirty="0">
                <a:solidFill>
                  <a:schemeClr val="lt2"/>
                </a:solidFill>
              </a:rPr>
              <a:t>May 18, 2020</a:t>
            </a:r>
            <a:endParaRPr sz="2800" b="0" i="0" u="none" strike="noStrike" cap="none" dirty="0">
              <a:solidFill>
                <a:schemeClr val="lt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838200" y="2467817"/>
            <a:ext cx="10515600" cy="2109729"/>
          </a:xfrm>
          <a:prstGeom prst="rect">
            <a:avLst/>
          </a:prstGeom>
        </p:spPr>
        <p:txBody>
          <a:bodyPr>
            <a:normAutofit fontScale="90000"/>
          </a:bodyPr>
          <a:lstStyle/>
          <a:p>
            <a:pPr algn="ctr" defTabSz="542925">
              <a:defRPr sz="3565">
                <a:solidFill>
                  <a:srgbClr val="FFFFFF"/>
                </a:solidFill>
                <a:latin typeface="Lato Light"/>
                <a:ea typeface="Lato Light"/>
                <a:cs typeface="Lato Light"/>
                <a:sym typeface="Lato Light"/>
              </a:defRPr>
            </a:pPr>
            <a:r>
              <a:rPr dirty="0">
                <a:latin typeface="Lato" panose="020F0502020204030203" pitchFamily="34" charset="0"/>
                <a:ea typeface="Lato" panose="020F0502020204030203" pitchFamily="34" charset="0"/>
                <a:cs typeface="Lato" panose="020F0502020204030203" pitchFamily="34" charset="0"/>
              </a:rPr>
              <a:t>Many organizations treat data science </a:t>
            </a:r>
            <a:br>
              <a:rPr dirty="0">
                <a:latin typeface="Lato" panose="020F0502020204030203" pitchFamily="34" charset="0"/>
                <a:ea typeface="Lato" panose="020F0502020204030203" pitchFamily="34" charset="0"/>
                <a:cs typeface="Lato" panose="020F0502020204030203" pitchFamily="34" charset="0"/>
              </a:rPr>
            </a:br>
            <a:r>
              <a:rPr dirty="0">
                <a:latin typeface="Lato" panose="020F0502020204030203" pitchFamily="34" charset="0"/>
                <a:ea typeface="Lato" panose="020F0502020204030203" pitchFamily="34" charset="0"/>
                <a:cs typeface="Lato" panose="020F0502020204030203" pitchFamily="34" charset="0"/>
              </a:rPr>
              <a:t>as a technical practice —</a:t>
            </a:r>
            <a:endParaRPr sz="5645" dirty="0">
              <a:solidFill>
                <a:schemeClr val="accent4"/>
              </a:solidFill>
              <a:latin typeface="Lato" panose="020F0502020204030203" pitchFamily="34" charset="0"/>
              <a:ea typeface="Lato" panose="020F0502020204030203" pitchFamily="34" charset="0"/>
              <a:cs typeface="Lato" panose="020F0502020204030203" pitchFamily="34" charset="0"/>
            </a:endParaRPr>
          </a:p>
          <a:p>
            <a:pPr algn="ctr" defTabSz="542925">
              <a:defRPr sz="3565">
                <a:solidFill>
                  <a:srgbClr val="FFFFFF"/>
                </a:solidFill>
                <a:latin typeface="Lato Light"/>
                <a:ea typeface="Lato Light"/>
                <a:cs typeface="Lato Light"/>
                <a:sym typeface="Lato Light"/>
              </a:defRPr>
            </a:pPr>
            <a:endParaRPr sz="5645" dirty="0">
              <a:solidFill>
                <a:schemeClr val="accent4"/>
              </a:solidFill>
              <a:latin typeface="Lato" panose="020F0502020204030203" pitchFamily="34" charset="0"/>
              <a:ea typeface="Lato" panose="020F0502020204030203" pitchFamily="34" charset="0"/>
              <a:cs typeface="Lato" panose="020F0502020204030203" pitchFamily="34" charset="0"/>
            </a:endParaRPr>
          </a:p>
          <a:p>
            <a:pPr algn="ctr" defTabSz="542925">
              <a:defRPr sz="3565">
                <a:solidFill>
                  <a:srgbClr val="FFFFFF"/>
                </a:solidFill>
                <a:latin typeface="Lato Light"/>
                <a:ea typeface="Lato Light"/>
                <a:cs typeface="Lato Light"/>
                <a:sym typeface="Lato Light"/>
              </a:defRPr>
            </a:pPr>
            <a:r>
              <a:rPr dirty="0">
                <a:latin typeface="Lato" panose="020F0502020204030203" pitchFamily="34" charset="0"/>
                <a:ea typeface="Lato" panose="020F0502020204030203" pitchFamily="34" charset="0"/>
                <a:cs typeface="Lato" panose="020F0502020204030203" pitchFamily="34" charset="0"/>
              </a:rPr>
              <a:t>instead of an </a:t>
            </a:r>
            <a:r>
              <a:rPr b="1" dirty="0">
                <a:solidFill>
                  <a:srgbClr val="FFC000"/>
                </a:solidFill>
                <a:latin typeface="Lato Black" pitchFamily="34" charset="0"/>
                <a:ea typeface="Lato Black" pitchFamily="34" charset="0"/>
                <a:cs typeface="Lato Black" pitchFamily="34" charset="0"/>
                <a:sym typeface="Lato Regular" panose="020F0502020204030203"/>
              </a:rPr>
              <a:t>organizational capability</a:t>
            </a:r>
            <a:endParaRPr b="1" dirty="0">
              <a:solidFill>
                <a:srgbClr val="FFC000"/>
              </a:solidFill>
              <a:latin typeface="Lato Black" pitchFamily="34" charset="0"/>
              <a:ea typeface="Lato Black" pitchFamily="34" charset="0"/>
              <a:cs typeface="Lato Black" pitchFamily="34" charset="0"/>
            </a:endParaRPr>
          </a:p>
        </p:txBody>
      </p:sp>
      <p:sp>
        <p:nvSpPr>
          <p:cNvPr id="6" name="Rectangle 5"/>
          <p:cNvSpPr/>
          <p:nvPr/>
        </p:nvSpPr>
        <p:spPr>
          <a:xfrm>
            <a:off x="595993" y="481693"/>
            <a:ext cx="2188028" cy="849086"/>
          </a:xfrm>
          <a:prstGeom prst="rect">
            <a:avLst/>
          </a:prstGeom>
          <a:solidFill>
            <a:srgbClr val="153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778" y="186875"/>
            <a:ext cx="8422629" cy="1127700"/>
          </a:xfrm>
        </p:spPr>
        <p:txBody>
          <a:bodyPr/>
          <a:lstStyle/>
          <a:p>
            <a:r>
              <a:rPr lang="en-US" dirty="0"/>
              <a:t>How Model-Driven Organizations Operate</a:t>
            </a:r>
            <a:endParaRPr lang="en-US" dirty="0"/>
          </a:p>
        </p:txBody>
      </p:sp>
      <p:sp>
        <p:nvSpPr>
          <p:cNvPr id="44" name="Arc 33"/>
          <p:cNvSpPr/>
          <p:nvPr/>
        </p:nvSpPr>
        <p:spPr>
          <a:xfrm>
            <a:off x="3403288" y="1403209"/>
            <a:ext cx="3450745" cy="1165408"/>
          </a:xfrm>
          <a:custGeom>
            <a:avLst/>
            <a:gdLst/>
            <a:ahLst/>
            <a:cxnLst>
              <a:cxn ang="0">
                <a:pos x="wd2" y="hd2"/>
              </a:cxn>
              <a:cxn ang="5400000">
                <a:pos x="wd2" y="hd2"/>
              </a:cxn>
              <a:cxn ang="10800000">
                <a:pos x="wd2" y="hd2"/>
              </a:cxn>
              <a:cxn ang="16200000">
                <a:pos x="wd2" y="hd2"/>
              </a:cxn>
            </a:cxnLst>
            <a:rect l="0" t="0" r="r" b="b"/>
            <a:pathLst>
              <a:path w="21600" h="19282" extrusionOk="0">
                <a:moveTo>
                  <a:pt x="0" y="19282"/>
                </a:moveTo>
                <a:lnTo>
                  <a:pt x="0" y="19282"/>
                </a:lnTo>
                <a:cubicBezTo>
                  <a:pt x="1366" y="6060"/>
                  <a:pt x="7543" y="-2318"/>
                  <a:pt x="13798" y="569"/>
                </a:cubicBezTo>
                <a:cubicBezTo>
                  <a:pt x="17153" y="2118"/>
                  <a:pt x="20011" y="6733"/>
                  <a:pt x="21600" y="13169"/>
                </a:cubicBezTo>
              </a:path>
            </a:pathLst>
          </a:custGeom>
          <a:ln w="6350">
            <a:solidFill>
              <a:schemeClr val="accent1"/>
            </a:solidFill>
            <a:miter/>
            <a:tailEnd type="triangle"/>
          </a:ln>
        </p:spPr>
        <p:txBody>
          <a:bodyPr lIns="45719" rIns="45719" anchor="ctr"/>
          <a:lstStyle/>
          <a:p>
            <a:pPr algn="ctr"/>
          </a:p>
        </p:txBody>
      </p:sp>
      <p:sp>
        <p:nvSpPr>
          <p:cNvPr id="45" name="Oval 23"/>
          <p:cNvSpPr/>
          <p:nvPr/>
        </p:nvSpPr>
        <p:spPr>
          <a:xfrm>
            <a:off x="5847169" y="2129148"/>
            <a:ext cx="3156239" cy="3156239"/>
          </a:xfrm>
          <a:prstGeom prst="ellipse">
            <a:avLst/>
          </a:prstGeom>
          <a:solidFill>
            <a:schemeClr val="accent1"/>
          </a:solidFill>
          <a:ln w="3175">
            <a:solidFill>
              <a:schemeClr val="accent1"/>
            </a:solidFill>
            <a:miter/>
          </a:ln>
        </p:spPr>
        <p:txBody>
          <a:bodyPr lIns="45719" rIns="45719" anchor="ctr"/>
          <a:lstStyle/>
          <a:p>
            <a:pPr algn="ctr">
              <a:defRPr>
                <a:solidFill>
                  <a:srgbClr val="FFFFFF"/>
                </a:solidFill>
              </a:defRPr>
            </a:pPr>
          </a:p>
        </p:txBody>
      </p:sp>
      <p:sp>
        <p:nvSpPr>
          <p:cNvPr id="46" name="TextBox 11"/>
          <p:cNvSpPr txBox="1"/>
          <p:nvPr/>
        </p:nvSpPr>
        <p:spPr>
          <a:xfrm>
            <a:off x="6208009" y="3453546"/>
            <a:ext cx="2556691" cy="650241"/>
          </a:xfrm>
          <a:prstGeom prst="rect">
            <a:avLst/>
          </a:prstGeom>
          <a:ln w="12700">
            <a:miter lim="400000"/>
          </a:ln>
        </p:spPr>
        <p:txBody>
          <a:bodyPr lIns="45719" rIns="45719">
            <a:spAutoFit/>
          </a:bodyPr>
          <a:lstStyle/>
          <a:p>
            <a:pPr algn="ctr">
              <a:defRPr>
                <a:solidFill>
                  <a:srgbClr val="FFFFFF"/>
                </a:solidFill>
                <a:latin typeface="Lato Bold"/>
                <a:ea typeface="Lato Bold"/>
                <a:cs typeface="Lato Bold"/>
                <a:sym typeface="Lato Bold"/>
              </a:defRPr>
            </a:pPr>
            <a:r>
              <a:t>Model Delivery/ </a:t>
            </a:r>
          </a:p>
          <a:p>
            <a:pPr algn="ctr">
              <a:defRPr>
                <a:solidFill>
                  <a:srgbClr val="FFFFFF"/>
                </a:solidFill>
                <a:latin typeface="Lato Bold"/>
                <a:ea typeface="Lato Bold"/>
                <a:cs typeface="Lato Bold"/>
                <a:sym typeface="Lato Bold"/>
              </a:defRPr>
            </a:pPr>
            <a:r>
              <a:t>Deployment</a:t>
            </a:r>
          </a:p>
        </p:txBody>
      </p:sp>
      <p:sp>
        <p:nvSpPr>
          <p:cNvPr id="47" name="TextBox 5"/>
          <p:cNvSpPr txBox="1"/>
          <p:nvPr/>
        </p:nvSpPr>
        <p:spPr>
          <a:xfrm>
            <a:off x="2096166" y="1546062"/>
            <a:ext cx="1745946" cy="281941"/>
          </a:xfrm>
          <a:prstGeom prst="rect">
            <a:avLst/>
          </a:prstGeom>
          <a:ln w="12700">
            <a:miter lim="400000"/>
          </a:ln>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Data science leaders</a:t>
            </a:r>
            <a:endParaRPr dirty="0">
              <a:latin typeface="Lato" panose="020F0502020204030203" pitchFamily="34" charset="0"/>
              <a:ea typeface="Lato" panose="020F0502020204030203" pitchFamily="34" charset="0"/>
              <a:cs typeface="Lato" panose="020F0502020204030203" pitchFamily="34" charset="0"/>
            </a:endParaRPr>
          </a:p>
        </p:txBody>
      </p:sp>
      <p:sp>
        <p:nvSpPr>
          <p:cNvPr id="48" name="TextBox 7"/>
          <p:cNvSpPr txBox="1"/>
          <p:nvPr/>
        </p:nvSpPr>
        <p:spPr>
          <a:xfrm>
            <a:off x="7516156" y="1548735"/>
            <a:ext cx="3140585" cy="281941"/>
          </a:xfrm>
          <a:prstGeom prst="rect">
            <a:avLst/>
          </a:prstGeom>
          <a:ln w="12700">
            <a:miter lim="400000"/>
          </a:ln>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Risk and compliance leaders</a:t>
            </a:r>
            <a:endParaRPr dirty="0">
              <a:latin typeface="Lato" panose="020F0502020204030203" pitchFamily="34" charset="0"/>
              <a:ea typeface="Lato" panose="020F0502020204030203" pitchFamily="34" charset="0"/>
              <a:cs typeface="Lato" panose="020F0502020204030203" pitchFamily="34" charset="0"/>
            </a:endParaRPr>
          </a:p>
        </p:txBody>
      </p:sp>
      <p:sp>
        <p:nvSpPr>
          <p:cNvPr id="49" name="TextBox 8"/>
          <p:cNvSpPr txBox="1"/>
          <p:nvPr/>
        </p:nvSpPr>
        <p:spPr>
          <a:xfrm>
            <a:off x="9265339" y="3622661"/>
            <a:ext cx="2058542" cy="472441"/>
          </a:xfrm>
          <a:prstGeom prst="rect">
            <a:avLst/>
          </a:prstGeom>
          <a:ln w="12700">
            <a:miter lim="400000"/>
          </a:ln>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Business stakeholders and IT system owners</a:t>
            </a:r>
            <a:endParaRPr dirty="0">
              <a:latin typeface="Lato" panose="020F0502020204030203" pitchFamily="34" charset="0"/>
              <a:ea typeface="Lato" panose="020F0502020204030203" pitchFamily="34" charset="0"/>
              <a:cs typeface="Lato" panose="020F0502020204030203" pitchFamily="34" charset="0"/>
            </a:endParaRPr>
          </a:p>
        </p:txBody>
      </p:sp>
      <p:sp>
        <p:nvSpPr>
          <p:cNvPr id="50" name="TextBox 9"/>
          <p:cNvSpPr txBox="1"/>
          <p:nvPr/>
        </p:nvSpPr>
        <p:spPr>
          <a:xfrm>
            <a:off x="2362274" y="5692173"/>
            <a:ext cx="1892935" cy="472441"/>
          </a:xfrm>
          <a:prstGeom prst="rect">
            <a:avLst/>
          </a:prstGeom>
          <a:ln w="12700">
            <a:miter lim="400000"/>
          </a:ln>
        </p:spPr>
        <p:txBody>
          <a:bodyPr lIns="45719" rIns="45719">
            <a:spAutoFit/>
          </a:bodyPr>
          <a:lstStyle/>
          <a:p>
            <a:pPr>
              <a:defRPr sz="1200">
                <a:solidFill>
                  <a:schemeClr val="accent1"/>
                </a:solidFill>
              </a:defRPr>
            </a:pPr>
            <a:r>
              <a:rPr dirty="0">
                <a:latin typeface="Lato" panose="020F0502020204030203" pitchFamily="34" charset="0"/>
                <a:ea typeface="Lato" panose="020F0502020204030203" pitchFamily="34" charset="0"/>
                <a:cs typeface="Lato" panose="020F0502020204030203" pitchFamily="34" charset="0"/>
              </a:rPr>
              <a:t>Business leaders &amp;</a:t>
            </a:r>
            <a:endParaRPr dirty="0">
              <a:latin typeface="Lato" panose="020F0502020204030203" pitchFamily="34" charset="0"/>
              <a:ea typeface="Lato" panose="020F0502020204030203" pitchFamily="34" charset="0"/>
              <a:cs typeface="Lato" panose="020F0502020204030203" pitchFamily="34" charset="0"/>
            </a:endParaRPr>
          </a:p>
          <a:p>
            <a:pPr>
              <a:defRPr sz="1200">
                <a:solidFill>
                  <a:schemeClr val="accent1"/>
                </a:solidFill>
              </a:defRPr>
            </a:pPr>
            <a:r>
              <a:rPr dirty="0">
                <a:latin typeface="Lato" panose="020F0502020204030203" pitchFamily="34" charset="0"/>
                <a:ea typeface="Lato" panose="020F0502020204030203" pitchFamily="34" charset="0"/>
                <a:cs typeface="Lato" panose="020F0502020204030203" pitchFamily="34" charset="0"/>
              </a:rPr>
              <a:t>Data science leaders</a:t>
            </a:r>
            <a:endParaRPr dirty="0">
              <a:latin typeface="Lato" panose="020F0502020204030203" pitchFamily="34" charset="0"/>
              <a:ea typeface="Lato" panose="020F0502020204030203" pitchFamily="34" charset="0"/>
              <a:cs typeface="Lato" panose="020F0502020204030203" pitchFamily="34" charset="0"/>
            </a:endParaRPr>
          </a:p>
        </p:txBody>
      </p:sp>
      <p:sp>
        <p:nvSpPr>
          <p:cNvPr id="51" name="TextBox 10"/>
          <p:cNvSpPr txBox="1"/>
          <p:nvPr/>
        </p:nvSpPr>
        <p:spPr>
          <a:xfrm>
            <a:off x="7389979" y="6032124"/>
            <a:ext cx="3272602" cy="281941"/>
          </a:xfrm>
          <a:prstGeom prst="rect">
            <a:avLst/>
          </a:prstGeom>
          <a:ln w="12700">
            <a:miter lim="400000"/>
          </a:ln>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CIOs and IT leaders</a:t>
            </a:r>
            <a:endParaRPr dirty="0">
              <a:latin typeface="Lato" panose="020F0502020204030203" pitchFamily="34" charset="0"/>
              <a:ea typeface="Lato" panose="020F0502020204030203" pitchFamily="34" charset="0"/>
              <a:cs typeface="Lato" panose="020F0502020204030203" pitchFamily="34" charset="0"/>
            </a:endParaRPr>
          </a:p>
        </p:txBody>
      </p:sp>
      <p:sp>
        <p:nvSpPr>
          <p:cNvPr id="52" name="TextBox 12"/>
          <p:cNvSpPr txBox="1"/>
          <p:nvPr/>
        </p:nvSpPr>
        <p:spPr>
          <a:xfrm>
            <a:off x="3657977" y="1754197"/>
            <a:ext cx="3085934" cy="370841"/>
          </a:xfrm>
          <a:prstGeom prst="rect">
            <a:avLst/>
          </a:prstGeom>
          <a:ln w="12700">
            <a:miter lim="400000"/>
          </a:ln>
        </p:spPr>
        <p:txBody>
          <a:bodyPr lIns="45719" rIns="45719">
            <a:spAutoFit/>
          </a:bodyPr>
          <a:lstStyle>
            <a:lvl1pPr algn="ctr">
              <a:defRPr>
                <a:solidFill>
                  <a:schemeClr val="accent1"/>
                </a:solidFill>
                <a:latin typeface="Lato Bold"/>
                <a:ea typeface="Lato Bold"/>
                <a:cs typeface="Lato Bold"/>
                <a:sym typeface="Lato Bold"/>
              </a:defRPr>
            </a:lvl1pPr>
          </a:lstStyle>
          <a:p>
            <a:r>
              <a:t>Validation &amp; Review</a:t>
            </a:r>
          </a:p>
        </p:txBody>
      </p:sp>
      <p:sp>
        <p:nvSpPr>
          <p:cNvPr id="53" name="TextBox 13"/>
          <p:cNvSpPr txBox="1"/>
          <p:nvPr/>
        </p:nvSpPr>
        <p:spPr>
          <a:xfrm>
            <a:off x="4068633" y="5184840"/>
            <a:ext cx="2251797" cy="650241"/>
          </a:xfrm>
          <a:prstGeom prst="rect">
            <a:avLst/>
          </a:prstGeom>
          <a:ln w="12700">
            <a:miter lim="400000"/>
          </a:ln>
        </p:spPr>
        <p:txBody>
          <a:bodyPr lIns="45719" rIns="45719">
            <a:spAutoFit/>
          </a:bodyPr>
          <a:lstStyle>
            <a:lvl1pPr algn="ctr">
              <a:defRPr>
                <a:solidFill>
                  <a:schemeClr val="accent1"/>
                </a:solidFill>
                <a:latin typeface="Lato Bold"/>
                <a:ea typeface="Lato Bold"/>
                <a:cs typeface="Lato Bold"/>
                <a:sym typeface="Lato Bold"/>
              </a:defRPr>
            </a:lvl1pPr>
          </a:lstStyle>
          <a:p>
            <a:r>
              <a:t>Monitoring &amp; Feedback</a:t>
            </a:r>
          </a:p>
        </p:txBody>
      </p:sp>
      <p:pic>
        <p:nvPicPr>
          <p:cNvPr id="54" name="Picture 16" descr="Picture 16"/>
          <p:cNvPicPr>
            <a:picLocks noChangeAspect="1"/>
          </p:cNvPicPr>
          <p:nvPr/>
        </p:nvPicPr>
        <p:blipFill>
          <a:blip r:embed="rId1"/>
          <a:stretch>
            <a:fillRect/>
          </a:stretch>
        </p:blipFill>
        <p:spPr>
          <a:xfrm>
            <a:off x="9884887" y="2969161"/>
            <a:ext cx="685801" cy="548641"/>
          </a:xfrm>
          <a:prstGeom prst="rect">
            <a:avLst/>
          </a:prstGeom>
          <a:ln w="12700">
            <a:miter lim="400000"/>
            <a:headEnd/>
            <a:tailEnd/>
          </a:ln>
        </p:spPr>
      </p:pic>
      <p:pic>
        <p:nvPicPr>
          <p:cNvPr id="55" name="Picture 17" descr="Picture 17"/>
          <p:cNvPicPr>
            <a:picLocks noChangeAspect="1"/>
          </p:cNvPicPr>
          <p:nvPr/>
        </p:nvPicPr>
        <p:blipFill>
          <a:blip r:embed="rId2"/>
          <a:stretch>
            <a:fillRect/>
          </a:stretch>
        </p:blipFill>
        <p:spPr>
          <a:xfrm>
            <a:off x="6838483" y="5894875"/>
            <a:ext cx="551497" cy="551497"/>
          </a:xfrm>
          <a:prstGeom prst="rect">
            <a:avLst/>
          </a:prstGeom>
          <a:ln w="12700">
            <a:miter lim="400000"/>
            <a:headEnd/>
            <a:tailEnd/>
          </a:ln>
        </p:spPr>
      </p:pic>
      <p:pic>
        <p:nvPicPr>
          <p:cNvPr id="56" name="Picture 18" descr="Picture 18"/>
          <p:cNvPicPr>
            <a:picLocks noChangeAspect="1"/>
          </p:cNvPicPr>
          <p:nvPr/>
        </p:nvPicPr>
        <p:blipFill>
          <a:blip r:embed="rId3"/>
          <a:stretch>
            <a:fillRect/>
          </a:stretch>
        </p:blipFill>
        <p:spPr>
          <a:xfrm>
            <a:off x="7056590" y="1412915"/>
            <a:ext cx="548641" cy="548641"/>
          </a:xfrm>
          <a:prstGeom prst="rect">
            <a:avLst/>
          </a:prstGeom>
          <a:ln w="12700">
            <a:miter lim="400000"/>
            <a:headEnd/>
            <a:tailEnd/>
          </a:ln>
        </p:spPr>
      </p:pic>
      <p:pic>
        <p:nvPicPr>
          <p:cNvPr id="57" name="Picture 19" descr="Picture 19"/>
          <p:cNvPicPr>
            <a:picLocks noChangeAspect="1"/>
          </p:cNvPicPr>
          <p:nvPr/>
        </p:nvPicPr>
        <p:blipFill>
          <a:blip r:embed="rId4"/>
          <a:stretch>
            <a:fillRect/>
          </a:stretch>
        </p:blipFill>
        <p:spPr>
          <a:xfrm>
            <a:off x="1844948" y="5648685"/>
            <a:ext cx="548641" cy="548641"/>
          </a:xfrm>
          <a:prstGeom prst="rect">
            <a:avLst/>
          </a:prstGeom>
          <a:ln w="12700">
            <a:miter lim="400000"/>
            <a:headEnd/>
            <a:tailEnd/>
          </a:ln>
        </p:spPr>
      </p:pic>
      <p:sp>
        <p:nvSpPr>
          <p:cNvPr id="58" name="Oval 22"/>
          <p:cNvSpPr/>
          <p:nvPr/>
        </p:nvSpPr>
        <p:spPr>
          <a:xfrm>
            <a:off x="1380810" y="2084870"/>
            <a:ext cx="3156239" cy="3156239"/>
          </a:xfrm>
          <a:prstGeom prst="ellipse">
            <a:avLst/>
          </a:prstGeom>
          <a:solidFill>
            <a:schemeClr val="accent5"/>
          </a:solidFill>
          <a:ln w="12700">
            <a:miter lim="400000"/>
          </a:ln>
        </p:spPr>
        <p:txBody>
          <a:bodyPr lIns="45719" rIns="45719" anchor="ctr"/>
          <a:lstStyle/>
          <a:p>
            <a:pPr algn="ctr">
              <a:defRPr>
                <a:solidFill>
                  <a:srgbClr val="FFFFFF"/>
                </a:solidFill>
              </a:defRPr>
            </a:pPr>
          </a:p>
        </p:txBody>
      </p:sp>
      <p:sp>
        <p:nvSpPr>
          <p:cNvPr id="59" name="TextBox 14"/>
          <p:cNvSpPr txBox="1"/>
          <p:nvPr/>
        </p:nvSpPr>
        <p:spPr>
          <a:xfrm>
            <a:off x="2104405" y="3440100"/>
            <a:ext cx="1788821" cy="650241"/>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dirty="0"/>
              <a:t>Model Development</a:t>
            </a:r>
            <a:endParaRPr dirty="0"/>
          </a:p>
        </p:txBody>
      </p:sp>
      <p:pic>
        <p:nvPicPr>
          <p:cNvPr id="60" name="white dude.png" descr="white dude.png"/>
          <p:cNvPicPr>
            <a:picLocks noChangeAspect="1"/>
          </p:cNvPicPr>
          <p:nvPr/>
        </p:nvPicPr>
        <p:blipFill>
          <a:blip r:embed="rId5"/>
          <a:srcRect l="4775" r="4775"/>
          <a:stretch>
            <a:fillRect/>
          </a:stretch>
        </p:blipFill>
        <p:spPr>
          <a:xfrm>
            <a:off x="2050527" y="4054106"/>
            <a:ext cx="593686" cy="593686"/>
          </a:xfrm>
          <a:prstGeom prst="rect">
            <a:avLst/>
          </a:prstGeom>
          <a:ln w="12700">
            <a:miter lim="400000"/>
            <a:headEnd/>
            <a:tailEnd/>
          </a:ln>
        </p:spPr>
      </p:pic>
      <p:pic>
        <p:nvPicPr>
          <p:cNvPr id="61" name="white dude.png" descr="white dude.png"/>
          <p:cNvPicPr>
            <a:picLocks noChangeAspect="1"/>
          </p:cNvPicPr>
          <p:nvPr/>
        </p:nvPicPr>
        <p:blipFill>
          <a:blip r:embed="rId5"/>
          <a:srcRect l="4775" r="4775"/>
          <a:stretch>
            <a:fillRect/>
          </a:stretch>
        </p:blipFill>
        <p:spPr>
          <a:xfrm>
            <a:off x="3468755" y="4041132"/>
            <a:ext cx="609922" cy="609922"/>
          </a:xfrm>
          <a:prstGeom prst="rect">
            <a:avLst/>
          </a:prstGeom>
          <a:ln w="12700">
            <a:miter lim="400000"/>
            <a:headEnd/>
            <a:tailEnd/>
          </a:ln>
        </p:spPr>
      </p:pic>
      <p:sp>
        <p:nvSpPr>
          <p:cNvPr id="62" name="Arc 34"/>
          <p:cNvSpPr/>
          <p:nvPr/>
        </p:nvSpPr>
        <p:spPr>
          <a:xfrm rot="10800000">
            <a:off x="3576382" y="4780387"/>
            <a:ext cx="3445260" cy="1165408"/>
          </a:xfrm>
          <a:custGeom>
            <a:avLst/>
            <a:gdLst/>
            <a:ahLst/>
            <a:cxnLst>
              <a:cxn ang="0">
                <a:pos x="wd2" y="hd2"/>
              </a:cxn>
              <a:cxn ang="5400000">
                <a:pos x="wd2" y="hd2"/>
              </a:cxn>
              <a:cxn ang="10800000">
                <a:pos x="wd2" y="hd2"/>
              </a:cxn>
              <a:cxn ang="16200000">
                <a:pos x="wd2" y="hd2"/>
              </a:cxn>
            </a:cxnLst>
            <a:rect l="0" t="0" r="r" b="b"/>
            <a:pathLst>
              <a:path w="21600" h="19282" extrusionOk="0">
                <a:moveTo>
                  <a:pt x="0" y="19282"/>
                </a:moveTo>
                <a:lnTo>
                  <a:pt x="0" y="19282"/>
                </a:lnTo>
                <a:cubicBezTo>
                  <a:pt x="1368" y="6060"/>
                  <a:pt x="7555" y="-2318"/>
                  <a:pt x="13820" y="569"/>
                </a:cubicBezTo>
                <a:cubicBezTo>
                  <a:pt x="17155" y="2107"/>
                  <a:pt x="20001" y="6665"/>
                  <a:pt x="21600" y="13031"/>
                </a:cubicBezTo>
              </a:path>
            </a:pathLst>
          </a:custGeom>
          <a:ln w="6350">
            <a:solidFill>
              <a:schemeClr val="accent1"/>
            </a:solidFill>
            <a:miter/>
            <a:tailEnd type="triangle"/>
          </a:ln>
        </p:spPr>
        <p:txBody>
          <a:bodyPr lIns="45719" rIns="45719" anchor="ctr"/>
          <a:lstStyle/>
          <a:p>
            <a:pPr algn="ctr"/>
          </a:p>
        </p:txBody>
      </p:sp>
      <p:sp>
        <p:nvSpPr>
          <p:cNvPr id="63" name="Straight Connector 37"/>
          <p:cNvSpPr/>
          <p:nvPr/>
        </p:nvSpPr>
        <p:spPr>
          <a:xfrm flipV="1">
            <a:off x="9007297" y="3453546"/>
            <a:ext cx="638882" cy="13319"/>
          </a:xfrm>
          <a:prstGeom prst="line">
            <a:avLst/>
          </a:prstGeom>
          <a:ln w="3175">
            <a:solidFill>
              <a:srgbClr val="000000"/>
            </a:solidFill>
            <a:miter/>
            <a:tailEnd type="triangle"/>
          </a:ln>
        </p:spPr>
        <p:txBody>
          <a:bodyPr lIns="45719" rIns="45719"/>
          <a:lstStyle/>
          <a:p/>
        </p:txBody>
      </p:sp>
      <p:grpSp>
        <p:nvGrpSpPr>
          <p:cNvPr id="64" name="Group 69"/>
          <p:cNvGrpSpPr/>
          <p:nvPr/>
        </p:nvGrpSpPr>
        <p:grpSpPr>
          <a:xfrm>
            <a:off x="6968221" y="2458585"/>
            <a:ext cx="1025669" cy="968893"/>
            <a:chOff x="0" y="0"/>
            <a:chExt cx="1025668" cy="968892"/>
          </a:xfrm>
        </p:grpSpPr>
        <p:pic>
          <p:nvPicPr>
            <p:cNvPr id="65" name="Picture 48" descr="Picture 48"/>
            <p:cNvPicPr>
              <a:picLocks noChangeAspect="1"/>
            </p:cNvPicPr>
            <p:nvPr/>
          </p:nvPicPr>
          <p:blipFill>
            <a:blip r:embed="rId6"/>
            <a:stretch>
              <a:fillRect/>
            </a:stretch>
          </p:blipFill>
          <p:spPr>
            <a:xfrm>
              <a:off x="-1" y="0"/>
              <a:ext cx="784897" cy="784896"/>
            </a:xfrm>
            <a:prstGeom prst="rect">
              <a:avLst/>
            </a:prstGeom>
            <a:ln w="12700" cap="flat">
              <a:noFill/>
              <a:miter lim="400000"/>
              <a:headEnd/>
              <a:tailEnd/>
            </a:ln>
            <a:effectLst/>
          </p:spPr>
        </p:pic>
        <p:sp>
          <p:nvSpPr>
            <p:cNvPr id="66" name="Oval 51"/>
            <p:cNvSpPr/>
            <p:nvPr/>
          </p:nvSpPr>
          <p:spPr>
            <a:xfrm>
              <a:off x="409911" y="340121"/>
              <a:ext cx="615758" cy="590571"/>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pic>
          <p:nvPicPr>
            <p:cNvPr id="67" name="Picture 50" descr="Picture 50"/>
            <p:cNvPicPr>
              <a:picLocks noChangeAspect="1"/>
            </p:cNvPicPr>
            <p:nvPr/>
          </p:nvPicPr>
          <p:blipFill>
            <a:blip r:embed="rId6"/>
            <a:stretch>
              <a:fillRect/>
            </a:stretch>
          </p:blipFill>
          <p:spPr>
            <a:xfrm>
              <a:off x="422683" y="379354"/>
              <a:ext cx="589539" cy="589539"/>
            </a:xfrm>
            <a:prstGeom prst="rect">
              <a:avLst/>
            </a:prstGeom>
            <a:ln w="12700" cap="flat">
              <a:noFill/>
              <a:miter lim="400000"/>
              <a:headEnd/>
              <a:tailEnd/>
            </a:ln>
            <a:effectLst/>
          </p:spPr>
        </p:pic>
      </p:grpSp>
      <p:pic>
        <p:nvPicPr>
          <p:cNvPr id="68" name="white dude.png" descr="white dude.png"/>
          <p:cNvPicPr>
            <a:picLocks noChangeAspect="1"/>
          </p:cNvPicPr>
          <p:nvPr/>
        </p:nvPicPr>
        <p:blipFill>
          <a:blip r:embed="rId5"/>
          <a:srcRect l="4775" r="4775"/>
          <a:stretch>
            <a:fillRect/>
          </a:stretch>
        </p:blipFill>
        <p:spPr>
          <a:xfrm>
            <a:off x="2757592" y="2755071"/>
            <a:ext cx="578404" cy="578404"/>
          </a:xfrm>
          <a:prstGeom prst="rect">
            <a:avLst/>
          </a:prstGeom>
          <a:ln w="12700">
            <a:miter lim="400000"/>
            <a:headEnd/>
            <a:tailEnd/>
          </a:ln>
        </p:spPr>
      </p:pic>
      <p:pic>
        <p:nvPicPr>
          <p:cNvPr id="69" name="Picture 38" descr="Picture 38"/>
          <p:cNvPicPr>
            <a:picLocks noChangeAspect="1"/>
          </p:cNvPicPr>
          <p:nvPr/>
        </p:nvPicPr>
        <p:blipFill>
          <a:blip r:embed="rId4"/>
          <a:stretch>
            <a:fillRect/>
          </a:stretch>
        </p:blipFill>
        <p:spPr>
          <a:xfrm>
            <a:off x="1641988" y="1412915"/>
            <a:ext cx="548641" cy="548641"/>
          </a:xfrm>
          <a:prstGeom prst="rect">
            <a:avLst/>
          </a:prstGeom>
          <a:ln w="12700">
            <a:miter lim="400000"/>
            <a:headEnd/>
            <a:tailEnd/>
          </a:ln>
        </p:spPr>
      </p:pic>
      <p:sp>
        <p:nvSpPr>
          <p:cNvPr id="70" name="TextBox 6"/>
          <p:cNvSpPr txBox="1"/>
          <p:nvPr/>
        </p:nvSpPr>
        <p:spPr>
          <a:xfrm>
            <a:off x="2287058" y="4580821"/>
            <a:ext cx="1406465" cy="281941"/>
          </a:xfrm>
          <a:prstGeom prst="rect">
            <a:avLst/>
          </a:prstGeom>
          <a:ln w="12700">
            <a:miter lim="400000"/>
          </a:ln>
        </p:spPr>
        <p:txBody>
          <a:bodyPr lIns="45719" rIns="45719">
            <a:spAutoFit/>
          </a:bodyPr>
          <a:lstStyle>
            <a:lvl1pPr algn="ctr">
              <a:defRPr sz="1200">
                <a:solidFill>
                  <a:srgbClr val="FFFFFF"/>
                </a:solidFill>
              </a:defRPr>
            </a:lvl1pPr>
          </a:lstStyle>
          <a:p>
            <a:r>
              <a:t>Data Scientists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1"/>
          <a:stretch>
            <a:fillRect/>
          </a:stretch>
        </p:blipFill>
        <p:spPr>
          <a:xfrm>
            <a:off x="-159025" y="-58987"/>
            <a:ext cx="12484892" cy="694648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779" y="186875"/>
            <a:ext cx="8084250" cy="1127700"/>
          </a:xfrm>
        </p:spPr>
        <p:txBody>
          <a:bodyPr/>
          <a:lstStyle/>
          <a:p>
            <a:r>
              <a:rPr lang="en-US" dirty="0"/>
              <a:t>How Model-Driven Organizations Operate</a:t>
            </a:r>
            <a:endParaRPr lang="en-US" dirty="0"/>
          </a:p>
        </p:txBody>
      </p:sp>
      <p:sp>
        <p:nvSpPr>
          <p:cNvPr id="44" name="Arc 33"/>
          <p:cNvSpPr/>
          <p:nvPr/>
        </p:nvSpPr>
        <p:spPr>
          <a:xfrm>
            <a:off x="3403288" y="1403209"/>
            <a:ext cx="3450745" cy="1165408"/>
          </a:xfrm>
          <a:custGeom>
            <a:avLst/>
            <a:gdLst/>
            <a:ahLst/>
            <a:cxnLst>
              <a:cxn ang="0">
                <a:pos x="wd2" y="hd2"/>
              </a:cxn>
              <a:cxn ang="5400000">
                <a:pos x="wd2" y="hd2"/>
              </a:cxn>
              <a:cxn ang="10800000">
                <a:pos x="wd2" y="hd2"/>
              </a:cxn>
              <a:cxn ang="16200000">
                <a:pos x="wd2" y="hd2"/>
              </a:cxn>
            </a:cxnLst>
            <a:rect l="0" t="0" r="r" b="b"/>
            <a:pathLst>
              <a:path w="21600" h="19282" extrusionOk="0">
                <a:moveTo>
                  <a:pt x="0" y="19282"/>
                </a:moveTo>
                <a:lnTo>
                  <a:pt x="0" y="19282"/>
                </a:lnTo>
                <a:cubicBezTo>
                  <a:pt x="1366" y="6060"/>
                  <a:pt x="7543" y="-2318"/>
                  <a:pt x="13798" y="569"/>
                </a:cubicBezTo>
                <a:cubicBezTo>
                  <a:pt x="17153" y="2118"/>
                  <a:pt x="20011" y="6733"/>
                  <a:pt x="21600" y="13169"/>
                </a:cubicBezTo>
              </a:path>
            </a:pathLst>
          </a:custGeom>
          <a:ln w="6350">
            <a:solidFill>
              <a:schemeClr val="accent1"/>
            </a:solidFill>
            <a:miter/>
            <a:tailEnd type="triangle"/>
          </a:ln>
        </p:spPr>
        <p:txBody>
          <a:bodyPr lIns="45719" rIns="45719" anchor="ctr"/>
          <a:lstStyle/>
          <a:p>
            <a:pPr algn="ctr"/>
          </a:p>
        </p:txBody>
      </p:sp>
      <p:sp>
        <p:nvSpPr>
          <p:cNvPr id="45" name="Oval 23"/>
          <p:cNvSpPr/>
          <p:nvPr/>
        </p:nvSpPr>
        <p:spPr>
          <a:xfrm>
            <a:off x="5847169" y="2129148"/>
            <a:ext cx="3156239" cy="3156239"/>
          </a:xfrm>
          <a:prstGeom prst="ellipse">
            <a:avLst/>
          </a:prstGeom>
          <a:solidFill>
            <a:schemeClr val="accent1"/>
          </a:solidFill>
          <a:ln w="3175">
            <a:solidFill>
              <a:schemeClr val="accent1"/>
            </a:solidFill>
            <a:miter/>
          </a:ln>
        </p:spPr>
        <p:txBody>
          <a:bodyPr lIns="45719" rIns="45719" anchor="ctr"/>
          <a:lstStyle/>
          <a:p>
            <a:pPr algn="ctr">
              <a:defRPr>
                <a:solidFill>
                  <a:srgbClr val="FFFFFF"/>
                </a:solidFill>
              </a:defRPr>
            </a:pPr>
          </a:p>
        </p:txBody>
      </p:sp>
      <p:sp>
        <p:nvSpPr>
          <p:cNvPr id="46" name="TextBox 11"/>
          <p:cNvSpPr txBox="1"/>
          <p:nvPr/>
        </p:nvSpPr>
        <p:spPr>
          <a:xfrm>
            <a:off x="6208009" y="3453546"/>
            <a:ext cx="2556691" cy="650241"/>
          </a:xfrm>
          <a:prstGeom prst="rect">
            <a:avLst/>
          </a:prstGeom>
          <a:ln w="12700">
            <a:miter lim="400000"/>
          </a:ln>
        </p:spPr>
        <p:txBody>
          <a:bodyPr lIns="45719" rIns="45719">
            <a:spAutoFit/>
          </a:bodyPr>
          <a:lstStyle/>
          <a:p>
            <a:pPr algn="ctr">
              <a:defRPr>
                <a:solidFill>
                  <a:srgbClr val="FFFFFF"/>
                </a:solidFill>
                <a:latin typeface="Lato Bold"/>
                <a:ea typeface="Lato Bold"/>
                <a:cs typeface="Lato Bold"/>
                <a:sym typeface="Lato Bold"/>
              </a:defRPr>
            </a:pPr>
            <a:r>
              <a:rPr dirty="0"/>
              <a:t>Model Delivery/ </a:t>
            </a:r>
            <a:endParaRPr dirty="0"/>
          </a:p>
          <a:p>
            <a:pPr algn="ctr">
              <a:defRPr>
                <a:solidFill>
                  <a:srgbClr val="FFFFFF"/>
                </a:solidFill>
                <a:latin typeface="Lato Bold"/>
                <a:ea typeface="Lato Bold"/>
                <a:cs typeface="Lato Bold"/>
                <a:sym typeface="Lato Bold"/>
              </a:defRPr>
            </a:pPr>
            <a:r>
              <a:rPr dirty="0"/>
              <a:t>Deployment</a:t>
            </a:r>
            <a:endParaRPr dirty="0"/>
          </a:p>
        </p:txBody>
      </p:sp>
      <p:sp>
        <p:nvSpPr>
          <p:cNvPr id="47" name="TextBox 5"/>
          <p:cNvSpPr txBox="1"/>
          <p:nvPr/>
        </p:nvSpPr>
        <p:spPr>
          <a:xfrm>
            <a:off x="2096166" y="1546062"/>
            <a:ext cx="1745946" cy="281941"/>
          </a:xfrm>
          <a:prstGeom prst="rect">
            <a:avLst/>
          </a:prstGeom>
          <a:ln w="12700">
            <a:miter lim="400000"/>
          </a:ln>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Data science leaders</a:t>
            </a:r>
            <a:endParaRPr dirty="0">
              <a:latin typeface="Lato" panose="020F0502020204030203" pitchFamily="34" charset="0"/>
              <a:ea typeface="Lato" panose="020F0502020204030203" pitchFamily="34" charset="0"/>
              <a:cs typeface="Lato" panose="020F0502020204030203" pitchFamily="34" charset="0"/>
            </a:endParaRPr>
          </a:p>
        </p:txBody>
      </p:sp>
      <p:sp>
        <p:nvSpPr>
          <p:cNvPr id="48" name="TextBox 7"/>
          <p:cNvSpPr txBox="1"/>
          <p:nvPr/>
        </p:nvSpPr>
        <p:spPr>
          <a:xfrm>
            <a:off x="7516156" y="1548735"/>
            <a:ext cx="3140585" cy="281941"/>
          </a:xfrm>
          <a:prstGeom prst="rect">
            <a:avLst/>
          </a:prstGeom>
          <a:ln w="12700">
            <a:miter lim="400000"/>
          </a:ln>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Risk and compliance leaders</a:t>
            </a:r>
            <a:endParaRPr dirty="0">
              <a:latin typeface="Lato" panose="020F0502020204030203" pitchFamily="34" charset="0"/>
              <a:ea typeface="Lato" panose="020F0502020204030203" pitchFamily="34" charset="0"/>
              <a:cs typeface="Lato" panose="020F0502020204030203" pitchFamily="34" charset="0"/>
            </a:endParaRPr>
          </a:p>
        </p:txBody>
      </p:sp>
      <p:sp>
        <p:nvSpPr>
          <p:cNvPr id="49" name="TextBox 8"/>
          <p:cNvSpPr txBox="1"/>
          <p:nvPr/>
        </p:nvSpPr>
        <p:spPr>
          <a:xfrm>
            <a:off x="9265339" y="3622661"/>
            <a:ext cx="2058542" cy="472441"/>
          </a:xfrm>
          <a:prstGeom prst="rect">
            <a:avLst/>
          </a:prstGeom>
          <a:ln w="12700">
            <a:miter lim="400000"/>
          </a:ln>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Business stakeholders and IT system owners</a:t>
            </a:r>
            <a:endParaRPr dirty="0">
              <a:latin typeface="Lato" panose="020F0502020204030203" pitchFamily="34" charset="0"/>
              <a:ea typeface="Lato" panose="020F0502020204030203" pitchFamily="34" charset="0"/>
              <a:cs typeface="Lato" panose="020F0502020204030203" pitchFamily="34" charset="0"/>
            </a:endParaRPr>
          </a:p>
        </p:txBody>
      </p:sp>
      <p:sp>
        <p:nvSpPr>
          <p:cNvPr id="50" name="TextBox 9"/>
          <p:cNvSpPr txBox="1"/>
          <p:nvPr/>
        </p:nvSpPr>
        <p:spPr>
          <a:xfrm>
            <a:off x="2362274" y="5692173"/>
            <a:ext cx="1892935" cy="472441"/>
          </a:xfrm>
          <a:prstGeom prst="rect">
            <a:avLst/>
          </a:prstGeom>
          <a:ln w="12700">
            <a:miter lim="400000"/>
          </a:ln>
        </p:spPr>
        <p:txBody>
          <a:bodyPr lIns="45719" rIns="45719">
            <a:spAutoFit/>
          </a:bodyPr>
          <a:lstStyle/>
          <a:p>
            <a:pPr>
              <a:defRPr sz="1200">
                <a:solidFill>
                  <a:schemeClr val="accent1"/>
                </a:solidFill>
              </a:defRPr>
            </a:pPr>
            <a:r>
              <a:rPr dirty="0">
                <a:latin typeface="Lato" panose="020F0502020204030203" pitchFamily="34" charset="0"/>
                <a:ea typeface="Lato" panose="020F0502020204030203" pitchFamily="34" charset="0"/>
                <a:cs typeface="Lato" panose="020F0502020204030203" pitchFamily="34" charset="0"/>
              </a:rPr>
              <a:t>Business leaders &amp;</a:t>
            </a:r>
            <a:endParaRPr dirty="0">
              <a:latin typeface="Lato" panose="020F0502020204030203" pitchFamily="34" charset="0"/>
              <a:ea typeface="Lato" panose="020F0502020204030203" pitchFamily="34" charset="0"/>
              <a:cs typeface="Lato" panose="020F0502020204030203" pitchFamily="34" charset="0"/>
            </a:endParaRPr>
          </a:p>
          <a:p>
            <a:pPr>
              <a:defRPr sz="1200">
                <a:solidFill>
                  <a:schemeClr val="accent1"/>
                </a:solidFill>
              </a:defRPr>
            </a:pPr>
            <a:r>
              <a:rPr dirty="0">
                <a:latin typeface="Lato" panose="020F0502020204030203" pitchFamily="34" charset="0"/>
                <a:ea typeface="Lato" panose="020F0502020204030203" pitchFamily="34" charset="0"/>
                <a:cs typeface="Lato" panose="020F0502020204030203" pitchFamily="34" charset="0"/>
              </a:rPr>
              <a:t>Data science leaders</a:t>
            </a:r>
            <a:endParaRPr dirty="0">
              <a:latin typeface="Lato" panose="020F0502020204030203" pitchFamily="34" charset="0"/>
              <a:ea typeface="Lato" panose="020F0502020204030203" pitchFamily="34" charset="0"/>
              <a:cs typeface="Lato" panose="020F0502020204030203" pitchFamily="34" charset="0"/>
            </a:endParaRPr>
          </a:p>
        </p:txBody>
      </p:sp>
      <p:sp>
        <p:nvSpPr>
          <p:cNvPr id="51" name="TextBox 10"/>
          <p:cNvSpPr txBox="1"/>
          <p:nvPr/>
        </p:nvSpPr>
        <p:spPr>
          <a:xfrm>
            <a:off x="7389979" y="6032124"/>
            <a:ext cx="3272602" cy="281941"/>
          </a:xfrm>
          <a:prstGeom prst="rect">
            <a:avLst/>
          </a:prstGeom>
          <a:ln w="12700">
            <a:miter lim="400000"/>
          </a:ln>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CIOs and IT leaders</a:t>
            </a:r>
            <a:endParaRPr dirty="0">
              <a:latin typeface="Lato" panose="020F0502020204030203" pitchFamily="34" charset="0"/>
              <a:ea typeface="Lato" panose="020F0502020204030203" pitchFamily="34" charset="0"/>
              <a:cs typeface="Lato" panose="020F0502020204030203" pitchFamily="34" charset="0"/>
            </a:endParaRPr>
          </a:p>
        </p:txBody>
      </p:sp>
      <p:sp>
        <p:nvSpPr>
          <p:cNvPr id="52" name="TextBox 12"/>
          <p:cNvSpPr txBox="1"/>
          <p:nvPr/>
        </p:nvSpPr>
        <p:spPr>
          <a:xfrm>
            <a:off x="3657977" y="1754197"/>
            <a:ext cx="3085934" cy="370841"/>
          </a:xfrm>
          <a:prstGeom prst="rect">
            <a:avLst/>
          </a:prstGeom>
          <a:ln w="12700">
            <a:miter lim="400000"/>
          </a:ln>
        </p:spPr>
        <p:txBody>
          <a:bodyPr lIns="45719" rIns="45719">
            <a:spAutoFit/>
          </a:bodyPr>
          <a:lstStyle>
            <a:lvl1pPr algn="ctr">
              <a:defRPr>
                <a:solidFill>
                  <a:schemeClr val="accent1"/>
                </a:solidFill>
                <a:latin typeface="Lato Bold"/>
                <a:ea typeface="Lato Bold"/>
                <a:cs typeface="Lato Bold"/>
                <a:sym typeface="Lato Bold"/>
              </a:defRPr>
            </a:lvl1pPr>
          </a:lstStyle>
          <a:p>
            <a:r>
              <a:t>Validation &amp; Review</a:t>
            </a:r>
          </a:p>
        </p:txBody>
      </p:sp>
      <p:sp>
        <p:nvSpPr>
          <p:cNvPr id="53" name="TextBox 13"/>
          <p:cNvSpPr txBox="1"/>
          <p:nvPr/>
        </p:nvSpPr>
        <p:spPr>
          <a:xfrm>
            <a:off x="4068633" y="5184840"/>
            <a:ext cx="2251797" cy="650241"/>
          </a:xfrm>
          <a:prstGeom prst="rect">
            <a:avLst/>
          </a:prstGeom>
          <a:ln w="12700">
            <a:miter lim="400000"/>
          </a:ln>
        </p:spPr>
        <p:txBody>
          <a:bodyPr lIns="45719" rIns="45719">
            <a:spAutoFit/>
          </a:bodyPr>
          <a:lstStyle>
            <a:lvl1pPr algn="ctr">
              <a:defRPr>
                <a:solidFill>
                  <a:schemeClr val="accent1"/>
                </a:solidFill>
                <a:latin typeface="Lato Bold"/>
                <a:ea typeface="Lato Bold"/>
                <a:cs typeface="Lato Bold"/>
                <a:sym typeface="Lato Bold"/>
              </a:defRPr>
            </a:lvl1pPr>
          </a:lstStyle>
          <a:p>
            <a:r>
              <a:t>Monitoring &amp; Feedback</a:t>
            </a:r>
          </a:p>
        </p:txBody>
      </p:sp>
      <p:pic>
        <p:nvPicPr>
          <p:cNvPr id="54" name="Picture 16" descr="Picture 16"/>
          <p:cNvPicPr>
            <a:picLocks noChangeAspect="1"/>
          </p:cNvPicPr>
          <p:nvPr/>
        </p:nvPicPr>
        <p:blipFill>
          <a:blip r:embed="rId1"/>
          <a:stretch>
            <a:fillRect/>
          </a:stretch>
        </p:blipFill>
        <p:spPr>
          <a:xfrm>
            <a:off x="9884887" y="2969161"/>
            <a:ext cx="685801" cy="548641"/>
          </a:xfrm>
          <a:prstGeom prst="rect">
            <a:avLst/>
          </a:prstGeom>
          <a:ln w="12700">
            <a:miter lim="400000"/>
            <a:headEnd/>
            <a:tailEnd/>
          </a:ln>
        </p:spPr>
      </p:pic>
      <p:pic>
        <p:nvPicPr>
          <p:cNvPr id="55" name="Picture 17" descr="Picture 17"/>
          <p:cNvPicPr>
            <a:picLocks noChangeAspect="1"/>
          </p:cNvPicPr>
          <p:nvPr/>
        </p:nvPicPr>
        <p:blipFill>
          <a:blip r:embed="rId2"/>
          <a:stretch>
            <a:fillRect/>
          </a:stretch>
        </p:blipFill>
        <p:spPr>
          <a:xfrm>
            <a:off x="6838483" y="5894875"/>
            <a:ext cx="551497" cy="551497"/>
          </a:xfrm>
          <a:prstGeom prst="rect">
            <a:avLst/>
          </a:prstGeom>
          <a:ln w="12700">
            <a:miter lim="400000"/>
            <a:headEnd/>
            <a:tailEnd/>
          </a:ln>
        </p:spPr>
      </p:pic>
      <p:pic>
        <p:nvPicPr>
          <p:cNvPr id="56" name="Picture 18" descr="Picture 18"/>
          <p:cNvPicPr>
            <a:picLocks noChangeAspect="1"/>
          </p:cNvPicPr>
          <p:nvPr/>
        </p:nvPicPr>
        <p:blipFill>
          <a:blip r:embed="rId3"/>
          <a:stretch>
            <a:fillRect/>
          </a:stretch>
        </p:blipFill>
        <p:spPr>
          <a:xfrm>
            <a:off x="7056590" y="1412915"/>
            <a:ext cx="548641" cy="548641"/>
          </a:xfrm>
          <a:prstGeom prst="rect">
            <a:avLst/>
          </a:prstGeom>
          <a:ln w="12700">
            <a:miter lim="400000"/>
            <a:headEnd/>
            <a:tailEnd/>
          </a:ln>
        </p:spPr>
      </p:pic>
      <p:pic>
        <p:nvPicPr>
          <p:cNvPr id="57" name="Picture 19" descr="Picture 19"/>
          <p:cNvPicPr>
            <a:picLocks noChangeAspect="1"/>
          </p:cNvPicPr>
          <p:nvPr/>
        </p:nvPicPr>
        <p:blipFill>
          <a:blip r:embed="rId4"/>
          <a:stretch>
            <a:fillRect/>
          </a:stretch>
        </p:blipFill>
        <p:spPr>
          <a:xfrm>
            <a:off x="1844948" y="5648685"/>
            <a:ext cx="548641" cy="548641"/>
          </a:xfrm>
          <a:prstGeom prst="rect">
            <a:avLst/>
          </a:prstGeom>
          <a:ln w="12700">
            <a:miter lim="400000"/>
            <a:headEnd/>
            <a:tailEnd/>
          </a:ln>
        </p:spPr>
      </p:pic>
      <p:sp>
        <p:nvSpPr>
          <p:cNvPr id="58" name="Oval 22"/>
          <p:cNvSpPr/>
          <p:nvPr/>
        </p:nvSpPr>
        <p:spPr>
          <a:xfrm>
            <a:off x="1380810" y="2084870"/>
            <a:ext cx="3156239" cy="3156239"/>
          </a:xfrm>
          <a:prstGeom prst="ellipse">
            <a:avLst/>
          </a:prstGeom>
          <a:solidFill>
            <a:schemeClr val="bg2"/>
          </a:solidFill>
          <a:ln w="12700">
            <a:miter lim="400000"/>
          </a:ln>
        </p:spPr>
        <p:txBody>
          <a:bodyPr lIns="45719" rIns="45719" anchor="ctr"/>
          <a:lstStyle/>
          <a:p>
            <a:pPr algn="ctr">
              <a:defRPr>
                <a:solidFill>
                  <a:srgbClr val="FFFFFF"/>
                </a:solidFill>
              </a:defRPr>
            </a:pPr>
          </a:p>
        </p:txBody>
      </p:sp>
      <p:sp>
        <p:nvSpPr>
          <p:cNvPr id="59" name="TextBox 14"/>
          <p:cNvSpPr txBox="1"/>
          <p:nvPr/>
        </p:nvSpPr>
        <p:spPr>
          <a:xfrm>
            <a:off x="2104405" y="3440100"/>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dirty="0">
                <a:solidFill>
                  <a:srgbClr val="FFC000"/>
                </a:solidFill>
              </a:rPr>
              <a:t>Model Development</a:t>
            </a:r>
            <a:endParaRPr dirty="0">
              <a:solidFill>
                <a:srgbClr val="FFC000"/>
              </a:solidFill>
            </a:endParaRPr>
          </a:p>
        </p:txBody>
      </p:sp>
      <p:pic>
        <p:nvPicPr>
          <p:cNvPr id="60" name="white dude.png" descr="white dude.png"/>
          <p:cNvPicPr>
            <a:picLocks noChangeAspect="1"/>
          </p:cNvPicPr>
          <p:nvPr/>
        </p:nvPicPr>
        <p:blipFill>
          <a:blip r:embed="rId5"/>
          <a:srcRect l="4775" r="4775"/>
          <a:stretch>
            <a:fillRect/>
          </a:stretch>
        </p:blipFill>
        <p:spPr>
          <a:xfrm>
            <a:off x="2050527" y="4054106"/>
            <a:ext cx="593686" cy="593686"/>
          </a:xfrm>
          <a:prstGeom prst="rect">
            <a:avLst/>
          </a:prstGeom>
          <a:ln w="12700">
            <a:miter lim="400000"/>
            <a:headEnd/>
            <a:tailEnd/>
          </a:ln>
        </p:spPr>
      </p:pic>
      <p:pic>
        <p:nvPicPr>
          <p:cNvPr id="61" name="white dude.png" descr="white dude.png"/>
          <p:cNvPicPr>
            <a:picLocks noChangeAspect="1"/>
          </p:cNvPicPr>
          <p:nvPr/>
        </p:nvPicPr>
        <p:blipFill>
          <a:blip r:embed="rId5"/>
          <a:srcRect l="4775" r="4775"/>
          <a:stretch>
            <a:fillRect/>
          </a:stretch>
        </p:blipFill>
        <p:spPr>
          <a:xfrm>
            <a:off x="3468755" y="4041132"/>
            <a:ext cx="609922" cy="609922"/>
          </a:xfrm>
          <a:prstGeom prst="rect">
            <a:avLst/>
          </a:prstGeom>
          <a:ln w="12700">
            <a:miter lim="400000"/>
            <a:headEnd/>
            <a:tailEnd/>
          </a:ln>
        </p:spPr>
      </p:pic>
      <p:sp>
        <p:nvSpPr>
          <p:cNvPr id="62" name="Arc 34"/>
          <p:cNvSpPr/>
          <p:nvPr/>
        </p:nvSpPr>
        <p:spPr>
          <a:xfrm rot="10800000">
            <a:off x="3576382" y="4780387"/>
            <a:ext cx="3445260" cy="1165408"/>
          </a:xfrm>
          <a:custGeom>
            <a:avLst/>
            <a:gdLst/>
            <a:ahLst/>
            <a:cxnLst>
              <a:cxn ang="0">
                <a:pos x="wd2" y="hd2"/>
              </a:cxn>
              <a:cxn ang="5400000">
                <a:pos x="wd2" y="hd2"/>
              </a:cxn>
              <a:cxn ang="10800000">
                <a:pos x="wd2" y="hd2"/>
              </a:cxn>
              <a:cxn ang="16200000">
                <a:pos x="wd2" y="hd2"/>
              </a:cxn>
            </a:cxnLst>
            <a:rect l="0" t="0" r="r" b="b"/>
            <a:pathLst>
              <a:path w="21600" h="19282" extrusionOk="0">
                <a:moveTo>
                  <a:pt x="0" y="19282"/>
                </a:moveTo>
                <a:lnTo>
                  <a:pt x="0" y="19282"/>
                </a:lnTo>
                <a:cubicBezTo>
                  <a:pt x="1368" y="6060"/>
                  <a:pt x="7555" y="-2318"/>
                  <a:pt x="13820" y="569"/>
                </a:cubicBezTo>
                <a:cubicBezTo>
                  <a:pt x="17155" y="2107"/>
                  <a:pt x="20001" y="6665"/>
                  <a:pt x="21600" y="13031"/>
                </a:cubicBezTo>
              </a:path>
            </a:pathLst>
          </a:custGeom>
          <a:ln w="6350">
            <a:solidFill>
              <a:schemeClr val="accent1"/>
            </a:solidFill>
            <a:miter/>
            <a:tailEnd type="triangle"/>
          </a:ln>
        </p:spPr>
        <p:txBody>
          <a:bodyPr lIns="45719" rIns="45719" anchor="ctr"/>
          <a:lstStyle/>
          <a:p>
            <a:pPr algn="ctr"/>
          </a:p>
        </p:txBody>
      </p:sp>
      <p:sp>
        <p:nvSpPr>
          <p:cNvPr id="63" name="Straight Connector 37"/>
          <p:cNvSpPr/>
          <p:nvPr/>
        </p:nvSpPr>
        <p:spPr>
          <a:xfrm flipV="1">
            <a:off x="9007297" y="3453546"/>
            <a:ext cx="638882" cy="13319"/>
          </a:xfrm>
          <a:prstGeom prst="line">
            <a:avLst/>
          </a:prstGeom>
          <a:ln w="3175">
            <a:solidFill>
              <a:srgbClr val="000000"/>
            </a:solidFill>
            <a:miter/>
            <a:tailEnd type="triangle"/>
          </a:ln>
        </p:spPr>
        <p:txBody>
          <a:bodyPr lIns="45719" rIns="45719"/>
          <a:lstStyle/>
          <a:p/>
        </p:txBody>
      </p:sp>
      <p:grpSp>
        <p:nvGrpSpPr>
          <p:cNvPr id="64" name="Group 69"/>
          <p:cNvGrpSpPr/>
          <p:nvPr/>
        </p:nvGrpSpPr>
        <p:grpSpPr>
          <a:xfrm>
            <a:off x="6968221" y="2458585"/>
            <a:ext cx="1025669" cy="968893"/>
            <a:chOff x="0" y="0"/>
            <a:chExt cx="1025668" cy="968892"/>
          </a:xfrm>
        </p:grpSpPr>
        <p:pic>
          <p:nvPicPr>
            <p:cNvPr id="65" name="Picture 48" descr="Picture 48"/>
            <p:cNvPicPr>
              <a:picLocks noChangeAspect="1"/>
            </p:cNvPicPr>
            <p:nvPr/>
          </p:nvPicPr>
          <p:blipFill>
            <a:blip r:embed="rId6"/>
            <a:stretch>
              <a:fillRect/>
            </a:stretch>
          </p:blipFill>
          <p:spPr>
            <a:xfrm>
              <a:off x="-1" y="0"/>
              <a:ext cx="784897" cy="784896"/>
            </a:xfrm>
            <a:prstGeom prst="rect">
              <a:avLst/>
            </a:prstGeom>
            <a:ln w="12700" cap="flat">
              <a:noFill/>
              <a:miter lim="400000"/>
              <a:headEnd/>
              <a:tailEnd/>
            </a:ln>
            <a:effectLst/>
          </p:spPr>
        </p:pic>
        <p:sp>
          <p:nvSpPr>
            <p:cNvPr id="66" name="Oval 51"/>
            <p:cNvSpPr/>
            <p:nvPr/>
          </p:nvSpPr>
          <p:spPr>
            <a:xfrm>
              <a:off x="409911" y="340121"/>
              <a:ext cx="615758" cy="590571"/>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pic>
          <p:nvPicPr>
            <p:cNvPr id="67" name="Picture 50" descr="Picture 50"/>
            <p:cNvPicPr>
              <a:picLocks noChangeAspect="1"/>
            </p:cNvPicPr>
            <p:nvPr/>
          </p:nvPicPr>
          <p:blipFill>
            <a:blip r:embed="rId6"/>
            <a:stretch>
              <a:fillRect/>
            </a:stretch>
          </p:blipFill>
          <p:spPr>
            <a:xfrm>
              <a:off x="422683" y="379354"/>
              <a:ext cx="589539" cy="589539"/>
            </a:xfrm>
            <a:prstGeom prst="rect">
              <a:avLst/>
            </a:prstGeom>
            <a:ln w="12700" cap="flat">
              <a:noFill/>
              <a:miter lim="400000"/>
              <a:headEnd/>
              <a:tailEnd/>
            </a:ln>
            <a:effectLst/>
          </p:spPr>
        </p:pic>
      </p:grpSp>
      <p:pic>
        <p:nvPicPr>
          <p:cNvPr id="68" name="white dude.png" descr="white dude.png"/>
          <p:cNvPicPr>
            <a:picLocks noChangeAspect="1"/>
          </p:cNvPicPr>
          <p:nvPr/>
        </p:nvPicPr>
        <p:blipFill>
          <a:blip r:embed="rId5"/>
          <a:srcRect l="4775" r="4775"/>
          <a:stretch>
            <a:fillRect/>
          </a:stretch>
        </p:blipFill>
        <p:spPr>
          <a:xfrm>
            <a:off x="2757592" y="2755071"/>
            <a:ext cx="578404" cy="578404"/>
          </a:xfrm>
          <a:prstGeom prst="rect">
            <a:avLst/>
          </a:prstGeom>
          <a:ln w="12700">
            <a:miter lim="400000"/>
            <a:headEnd/>
            <a:tailEnd/>
          </a:ln>
        </p:spPr>
      </p:pic>
      <p:pic>
        <p:nvPicPr>
          <p:cNvPr id="69" name="Picture 38" descr="Picture 38"/>
          <p:cNvPicPr>
            <a:picLocks noChangeAspect="1"/>
          </p:cNvPicPr>
          <p:nvPr/>
        </p:nvPicPr>
        <p:blipFill>
          <a:blip r:embed="rId4"/>
          <a:stretch>
            <a:fillRect/>
          </a:stretch>
        </p:blipFill>
        <p:spPr>
          <a:xfrm>
            <a:off x="1641988" y="1412915"/>
            <a:ext cx="548641" cy="548641"/>
          </a:xfrm>
          <a:prstGeom prst="rect">
            <a:avLst/>
          </a:prstGeom>
          <a:ln w="12700">
            <a:miter lim="400000"/>
            <a:headEnd/>
            <a:tailEnd/>
          </a:ln>
        </p:spPr>
      </p:pic>
      <p:sp>
        <p:nvSpPr>
          <p:cNvPr id="70" name="TextBox 6"/>
          <p:cNvSpPr txBox="1"/>
          <p:nvPr/>
        </p:nvSpPr>
        <p:spPr>
          <a:xfrm>
            <a:off x="2287058" y="4580821"/>
            <a:ext cx="1406465" cy="281941"/>
          </a:xfrm>
          <a:prstGeom prst="rect">
            <a:avLst/>
          </a:prstGeom>
          <a:ln w="12700">
            <a:miter lim="400000"/>
          </a:ln>
        </p:spPr>
        <p:txBody>
          <a:bodyPr lIns="45719" rIns="45719">
            <a:spAutoFit/>
          </a:bodyPr>
          <a:lstStyle>
            <a:lvl1pPr algn="ctr">
              <a:defRPr sz="1200">
                <a:solidFill>
                  <a:srgbClr val="FFFFFF"/>
                </a:solidFill>
              </a:defRPr>
            </a:lvl1pPr>
          </a:lstStyle>
          <a:p>
            <a:r>
              <a:rPr dirty="0"/>
              <a:t>Data Scientists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35667" y="2865150"/>
            <a:ext cx="6520665" cy="1127700"/>
          </a:xfrm>
        </p:spPr>
        <p:txBody>
          <a:bodyPr/>
          <a:lstStyle/>
          <a:p>
            <a:pPr algn="ctr"/>
            <a:r>
              <a:rPr lang="en-US" dirty="0"/>
              <a:t>Pick the right problem to solve</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80779" y="186875"/>
            <a:ext cx="5355300" cy="1127700"/>
          </a:xfrm>
        </p:spPr>
        <p:txBody>
          <a:bodyPr/>
          <a:lstStyle/>
          <a:p>
            <a:r>
              <a:rPr lang="en-US" dirty="0"/>
              <a:t>Project Prioritization</a:t>
            </a:r>
            <a:endParaRPr lang="en-US" dirty="0"/>
          </a:p>
        </p:txBody>
      </p:sp>
      <p:sp>
        <p:nvSpPr>
          <p:cNvPr id="17" name="Oval 13"/>
          <p:cNvSpPr/>
          <p:nvPr/>
        </p:nvSpPr>
        <p:spPr>
          <a:xfrm>
            <a:off x="9310825" y="5785177"/>
            <a:ext cx="561475" cy="562413"/>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18" name="Oval 15"/>
          <p:cNvSpPr/>
          <p:nvPr/>
        </p:nvSpPr>
        <p:spPr>
          <a:xfrm>
            <a:off x="8874392" y="5883503"/>
            <a:ext cx="365151" cy="365761"/>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20" name="Oval 23"/>
          <p:cNvSpPr/>
          <p:nvPr/>
        </p:nvSpPr>
        <p:spPr>
          <a:xfrm>
            <a:off x="8601976" y="5974942"/>
            <a:ext cx="182577" cy="182881"/>
          </a:xfrm>
          <a:prstGeom prst="ellipse">
            <a:avLst/>
          </a:prstGeom>
          <a:solidFill>
            <a:schemeClr val="accent1"/>
          </a:solidFill>
          <a:ln w="12700">
            <a:miter lim="400000"/>
          </a:ln>
        </p:spPr>
        <p:txBody>
          <a:bodyPr lIns="45719" rIns="45719" anchor="ctr"/>
          <a:lstStyle/>
          <a:p>
            <a:pPr algn="ctr">
              <a:defRPr>
                <a:solidFill>
                  <a:srgbClr val="FFFFFF"/>
                </a:solidFill>
              </a:defRPr>
            </a:pPr>
          </a:p>
        </p:txBody>
      </p:sp>
      <p:sp>
        <p:nvSpPr>
          <p:cNvPr id="27" name="TextBox 14"/>
          <p:cNvSpPr txBox="1"/>
          <p:nvPr/>
        </p:nvSpPr>
        <p:spPr>
          <a:xfrm>
            <a:off x="8230739" y="5600260"/>
            <a:ext cx="1107628" cy="370841"/>
          </a:xfrm>
          <a:prstGeom prst="rect">
            <a:avLst/>
          </a:prstGeom>
          <a:ln w="12700">
            <a:miter lim="400000"/>
          </a:ln>
        </p:spPr>
        <p:txBody>
          <a:bodyPr lIns="45719" rIns="45719">
            <a:spAutoFit/>
          </a:bodyPr>
          <a:lstStyle>
            <a:lvl1pPr algn="ctr">
              <a:defRPr>
                <a:latin typeface="Lato Bold"/>
                <a:ea typeface="Lato Bold"/>
                <a:cs typeface="Lato Bold"/>
                <a:sym typeface="Lato Bold"/>
              </a:defRPr>
            </a:lvl1pPr>
          </a:lstStyle>
          <a:p>
            <a:r>
              <a:rPr dirty="0"/>
              <a:t>Risk</a:t>
            </a:r>
            <a:endParaRPr dirty="0"/>
          </a:p>
        </p:txBody>
      </p:sp>
      <p:grpSp>
        <p:nvGrpSpPr>
          <p:cNvPr id="10" name="Group 9"/>
          <p:cNvGrpSpPr/>
          <p:nvPr/>
        </p:nvGrpSpPr>
        <p:grpSpPr>
          <a:xfrm>
            <a:off x="6652667" y="929630"/>
            <a:ext cx="4598427" cy="4560643"/>
            <a:chOff x="6516948" y="1411671"/>
            <a:chExt cx="4145334" cy="4111273"/>
          </a:xfrm>
        </p:grpSpPr>
        <p:sp>
          <p:nvSpPr>
            <p:cNvPr id="11" name="Rectangle 3"/>
            <p:cNvSpPr/>
            <p:nvPr/>
          </p:nvSpPr>
          <p:spPr>
            <a:xfrm>
              <a:off x="6930188" y="1411673"/>
              <a:ext cx="3732094" cy="3713052"/>
            </a:xfrm>
            <a:prstGeom prst="rect">
              <a:avLst/>
            </a:prstGeom>
            <a:gradFill flip="none" rotWithShape="1">
              <a:gsLst>
                <a:gs pos="8000">
                  <a:schemeClr val="accent1"/>
                </a:gs>
                <a:gs pos="83000">
                  <a:srgbClr val="FFDB6D"/>
                </a:gs>
                <a:gs pos="28000">
                  <a:srgbClr val="AFC9EA"/>
                </a:gs>
                <a:gs pos="50000">
                  <a:schemeClr val="bg1"/>
                </a:gs>
                <a:gs pos="92000">
                  <a:srgbClr val="FFC000"/>
                </a:gs>
              </a:gsLst>
              <a:lin ang="2700000" scaled="1"/>
              <a:tileRect/>
            </a:gradFill>
            <a:ln w="12700">
              <a:solidFill>
                <a:schemeClr val="accent1"/>
              </a:solidFill>
              <a:miter/>
            </a:ln>
          </p:spPr>
          <p:txBody>
            <a:bodyPr lIns="45719" rIns="45719" anchor="ctr"/>
            <a:lstStyle/>
            <a:p>
              <a:pPr algn="ctr">
                <a:defRPr>
                  <a:solidFill>
                    <a:srgbClr val="FFFFFF"/>
                  </a:solidFill>
                </a:defRPr>
              </a:pPr>
              <a:endParaRPr dirty="0"/>
            </a:p>
          </p:txBody>
        </p:sp>
        <p:sp>
          <p:nvSpPr>
            <p:cNvPr id="12" name="Oval 4"/>
            <p:cNvSpPr/>
            <p:nvPr/>
          </p:nvSpPr>
          <p:spPr>
            <a:xfrm>
              <a:off x="7505693" y="2245078"/>
              <a:ext cx="561475" cy="562413"/>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p>
          </p:txBody>
        </p:sp>
        <p:sp>
          <p:nvSpPr>
            <p:cNvPr id="13" name="Oval 10"/>
            <p:cNvSpPr/>
            <p:nvPr/>
          </p:nvSpPr>
          <p:spPr>
            <a:xfrm>
              <a:off x="7548281" y="4414191"/>
              <a:ext cx="561475" cy="562413"/>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p>
          </p:txBody>
        </p:sp>
        <p:sp>
          <p:nvSpPr>
            <p:cNvPr id="15" name="Oval 11"/>
            <p:cNvSpPr/>
            <p:nvPr/>
          </p:nvSpPr>
          <p:spPr>
            <a:xfrm>
              <a:off x="8938020" y="3854389"/>
              <a:ext cx="561475" cy="562413"/>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p>
          </p:txBody>
        </p:sp>
        <p:sp>
          <p:nvSpPr>
            <p:cNvPr id="16" name="Oval 12"/>
            <p:cNvSpPr/>
            <p:nvPr/>
          </p:nvSpPr>
          <p:spPr>
            <a:xfrm>
              <a:off x="9329818" y="1805661"/>
              <a:ext cx="561475" cy="562413"/>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p>
          </p:txBody>
        </p:sp>
        <p:sp>
          <p:nvSpPr>
            <p:cNvPr id="19" name="Oval 21"/>
            <p:cNvSpPr/>
            <p:nvPr/>
          </p:nvSpPr>
          <p:spPr>
            <a:xfrm>
              <a:off x="10152118" y="4612833"/>
              <a:ext cx="365153" cy="365761"/>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p>
          </p:txBody>
        </p:sp>
        <p:sp>
          <p:nvSpPr>
            <p:cNvPr id="21" name="Oval 24"/>
            <p:cNvSpPr/>
            <p:nvPr/>
          </p:nvSpPr>
          <p:spPr>
            <a:xfrm>
              <a:off x="8277938" y="3268272"/>
              <a:ext cx="561475" cy="562413"/>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p>
          </p:txBody>
        </p:sp>
        <p:sp>
          <p:nvSpPr>
            <p:cNvPr id="22" name="Oval 26"/>
            <p:cNvSpPr/>
            <p:nvPr/>
          </p:nvSpPr>
          <p:spPr>
            <a:xfrm>
              <a:off x="8672979" y="2531438"/>
              <a:ext cx="365153" cy="365761"/>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p>
          </p:txBody>
        </p:sp>
        <p:sp>
          <p:nvSpPr>
            <p:cNvPr id="23" name="Oval 27"/>
            <p:cNvSpPr/>
            <p:nvPr/>
          </p:nvSpPr>
          <p:spPr>
            <a:xfrm>
              <a:off x="9668656" y="3366598"/>
              <a:ext cx="365153" cy="365761"/>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p>
          </p:txBody>
        </p:sp>
        <p:sp>
          <p:nvSpPr>
            <p:cNvPr id="24" name="Oval 28"/>
            <p:cNvSpPr/>
            <p:nvPr/>
          </p:nvSpPr>
          <p:spPr>
            <a:xfrm>
              <a:off x="7552655" y="3458038"/>
              <a:ext cx="182577" cy="182881"/>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p>
          </p:txBody>
        </p:sp>
        <p:sp>
          <p:nvSpPr>
            <p:cNvPr id="25" name="Oval 29"/>
            <p:cNvSpPr/>
            <p:nvPr/>
          </p:nvSpPr>
          <p:spPr>
            <a:xfrm>
              <a:off x="7905047" y="1745775"/>
              <a:ext cx="182577" cy="182882"/>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p>
          </p:txBody>
        </p:sp>
        <p:sp>
          <p:nvSpPr>
            <p:cNvPr id="26" name="Oval 30"/>
            <p:cNvSpPr/>
            <p:nvPr/>
          </p:nvSpPr>
          <p:spPr>
            <a:xfrm>
              <a:off x="7905047" y="1995427"/>
              <a:ext cx="182577" cy="182881"/>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p>
          </p:txBody>
        </p:sp>
        <p:sp>
          <p:nvSpPr>
            <p:cNvPr id="28" name="TextBox 32"/>
            <p:cNvSpPr txBox="1"/>
            <p:nvPr/>
          </p:nvSpPr>
          <p:spPr>
            <a:xfrm>
              <a:off x="6924125" y="5122834"/>
              <a:ext cx="3732094" cy="400110"/>
            </a:xfrm>
            <a:prstGeom prst="rect">
              <a:avLst/>
            </a:prstGeom>
            <a:ln w="12700">
              <a:miter lim="400000"/>
            </a:ln>
          </p:spPr>
          <p:txBody>
            <a:bodyPr wrap="square" lIns="45719" rIns="45719">
              <a:spAutoFit/>
            </a:bodyPr>
            <a:lstStyle>
              <a:lvl1pPr algn="ctr">
                <a:defRPr>
                  <a:latin typeface="Lato Bold"/>
                  <a:ea typeface="Lato Bold"/>
                  <a:cs typeface="Lato Bold"/>
                  <a:sym typeface="Lato Bold"/>
                </a:defRPr>
              </a:lvl1pPr>
            </a:lstStyle>
            <a:p>
              <a:r>
                <a:rPr sz="2000" dirty="0"/>
                <a:t>EFFORT</a:t>
              </a:r>
              <a:endParaRPr sz="2000" dirty="0"/>
            </a:p>
          </p:txBody>
        </p:sp>
        <p:sp>
          <p:nvSpPr>
            <p:cNvPr id="29" name="TextBox 33"/>
            <p:cNvSpPr txBox="1"/>
            <p:nvPr/>
          </p:nvSpPr>
          <p:spPr>
            <a:xfrm rot="16200000">
              <a:off x="4860476" y="3068143"/>
              <a:ext cx="3713054" cy="400110"/>
            </a:xfrm>
            <a:prstGeom prst="rect">
              <a:avLst/>
            </a:prstGeom>
            <a:ln w="12700">
              <a:miter lim="400000"/>
            </a:ln>
          </p:spPr>
          <p:txBody>
            <a:bodyPr wrap="square" lIns="45719" rIns="45719">
              <a:spAutoFit/>
            </a:bodyPr>
            <a:lstStyle>
              <a:lvl1pPr algn="ctr">
                <a:defRPr>
                  <a:latin typeface="Lato Bold"/>
                  <a:ea typeface="Lato Bold"/>
                  <a:cs typeface="Lato Bold"/>
                  <a:sym typeface="Lato Bold"/>
                </a:defRPr>
              </a:lvl1pPr>
            </a:lstStyle>
            <a:p>
              <a:r>
                <a:rPr sz="2000" dirty="0"/>
                <a:t>VALUE</a:t>
              </a:r>
              <a:endParaRPr sz="2000" dirty="0"/>
            </a:p>
          </p:txBody>
        </p:sp>
        <p:sp>
          <p:nvSpPr>
            <p:cNvPr id="30" name="TextBox 34"/>
            <p:cNvSpPr txBox="1"/>
            <p:nvPr/>
          </p:nvSpPr>
          <p:spPr>
            <a:xfrm rot="16200000">
              <a:off x="6292253" y="1736202"/>
              <a:ext cx="956403" cy="307341"/>
            </a:xfrm>
            <a:prstGeom prst="rect">
              <a:avLst/>
            </a:prstGeom>
            <a:ln w="12700">
              <a:miter lim="400000"/>
            </a:ln>
          </p:spPr>
          <p:txBody>
            <a:bodyPr wrap="square" lIns="45719" rIns="45719">
              <a:spAutoFit/>
            </a:bodyPr>
            <a:lstStyle>
              <a:lvl1pPr>
                <a:defRPr sz="1400">
                  <a:latin typeface="Lato Bold"/>
                  <a:ea typeface="Lato Bold"/>
                  <a:cs typeface="Lato Bold"/>
                  <a:sym typeface="Lato Bold"/>
                </a:defRPr>
              </a:lvl1pPr>
            </a:lstStyle>
            <a:p>
              <a:pPr algn="r"/>
              <a:r>
                <a:rPr lang="en-US" dirty="0">
                  <a:latin typeface="Lato Medium" pitchFamily="34" charset="0"/>
                  <a:ea typeface="Lato Medium" pitchFamily="34" charset="0"/>
                  <a:cs typeface="Lato Medium" pitchFamily="34" charset="0"/>
                </a:rPr>
                <a:t>High</a:t>
              </a:r>
              <a:endParaRPr dirty="0">
                <a:latin typeface="Lato Medium" pitchFamily="34" charset="0"/>
                <a:ea typeface="Lato Medium" pitchFamily="34" charset="0"/>
                <a:cs typeface="Lato Medium" pitchFamily="34" charset="0"/>
              </a:endParaRPr>
            </a:p>
          </p:txBody>
        </p:sp>
        <p:sp>
          <p:nvSpPr>
            <p:cNvPr id="31" name="TextBox 36"/>
            <p:cNvSpPr txBox="1"/>
            <p:nvPr/>
          </p:nvSpPr>
          <p:spPr>
            <a:xfrm>
              <a:off x="6930188" y="5127402"/>
              <a:ext cx="1362334" cy="307341"/>
            </a:xfrm>
            <a:prstGeom prst="rect">
              <a:avLst/>
            </a:prstGeom>
            <a:ln w="12700">
              <a:miter lim="400000"/>
            </a:ln>
          </p:spPr>
          <p:txBody>
            <a:bodyPr wrap="square" lIns="45719" rIns="45719">
              <a:spAutoFit/>
            </a:bodyPr>
            <a:lstStyle>
              <a:lvl1pPr>
                <a:defRPr sz="1400">
                  <a:latin typeface="Lato Bold"/>
                  <a:ea typeface="Lato Bold"/>
                  <a:cs typeface="Lato Bold"/>
                  <a:sym typeface="Lato Bold"/>
                </a:defRPr>
              </a:lvl1pPr>
            </a:lstStyle>
            <a:p>
              <a:r>
                <a:rPr dirty="0">
                  <a:latin typeface="Lato Medium" pitchFamily="34" charset="0"/>
                  <a:ea typeface="Lato Medium" pitchFamily="34" charset="0"/>
                  <a:cs typeface="Lato Medium" pitchFamily="34" charset="0"/>
                </a:rPr>
                <a:t>Low</a:t>
              </a:r>
              <a:endParaRPr dirty="0">
                <a:latin typeface="Lato Medium" pitchFamily="34" charset="0"/>
                <a:ea typeface="Lato Medium" pitchFamily="34" charset="0"/>
                <a:cs typeface="Lato Medium" pitchFamily="34" charset="0"/>
              </a:endParaRPr>
            </a:p>
          </p:txBody>
        </p:sp>
        <p:sp>
          <p:nvSpPr>
            <p:cNvPr id="32" name="TextBox 37"/>
            <p:cNvSpPr txBox="1"/>
            <p:nvPr/>
          </p:nvSpPr>
          <p:spPr>
            <a:xfrm>
              <a:off x="9955179" y="5127402"/>
              <a:ext cx="707103" cy="307341"/>
            </a:xfrm>
            <a:prstGeom prst="rect">
              <a:avLst/>
            </a:prstGeom>
            <a:ln w="12700">
              <a:miter lim="400000"/>
            </a:ln>
          </p:spPr>
          <p:txBody>
            <a:bodyPr wrap="square" lIns="45719" rIns="45719">
              <a:spAutoFit/>
            </a:bodyPr>
            <a:lstStyle>
              <a:lvl1pPr>
                <a:defRPr sz="1400">
                  <a:latin typeface="Lato Bold"/>
                  <a:ea typeface="Lato Bold"/>
                  <a:cs typeface="Lato Bold"/>
                  <a:sym typeface="Lato Bold"/>
                </a:defRPr>
              </a:lvl1pPr>
            </a:lstStyle>
            <a:p>
              <a:pPr algn="r"/>
              <a:r>
                <a:rPr lang="en-US" dirty="0">
                  <a:latin typeface="Lato Medium" pitchFamily="34" charset="0"/>
                  <a:ea typeface="Lato Medium" pitchFamily="34" charset="0"/>
                  <a:cs typeface="Lato Medium" pitchFamily="34" charset="0"/>
                </a:rPr>
                <a:t>High</a:t>
              </a:r>
              <a:endParaRPr dirty="0">
                <a:latin typeface="Lato Medium" pitchFamily="34" charset="0"/>
                <a:ea typeface="Lato Medium" pitchFamily="34" charset="0"/>
                <a:cs typeface="Lato Medium" pitchFamily="34" charset="0"/>
              </a:endParaRPr>
            </a:p>
          </p:txBody>
        </p:sp>
        <p:sp>
          <p:nvSpPr>
            <p:cNvPr id="35" name="TextBox 34"/>
            <p:cNvSpPr txBox="1"/>
            <p:nvPr/>
          </p:nvSpPr>
          <p:spPr>
            <a:xfrm rot="16200000">
              <a:off x="6324168" y="4517289"/>
              <a:ext cx="907530" cy="307341"/>
            </a:xfrm>
            <a:prstGeom prst="rect">
              <a:avLst/>
            </a:prstGeom>
            <a:ln w="12700">
              <a:miter lim="400000"/>
            </a:ln>
          </p:spPr>
          <p:txBody>
            <a:bodyPr wrap="square" lIns="45719" rIns="45719">
              <a:spAutoFit/>
            </a:bodyPr>
            <a:lstStyle>
              <a:lvl1pPr>
                <a:defRPr sz="1400">
                  <a:latin typeface="Lato Bold"/>
                  <a:ea typeface="Lato Bold"/>
                  <a:cs typeface="Lato Bold"/>
                  <a:sym typeface="Lato Bold"/>
                </a:defRPr>
              </a:lvl1pPr>
            </a:lstStyle>
            <a:p>
              <a:r>
                <a:rPr dirty="0">
                  <a:latin typeface="Lato Medium" pitchFamily="34" charset="0"/>
                  <a:ea typeface="Lato Medium" pitchFamily="34" charset="0"/>
                  <a:cs typeface="Lato Medium" pitchFamily="34" charset="0"/>
                </a:rPr>
                <a:t>Low</a:t>
              </a:r>
              <a:endParaRPr dirty="0">
                <a:latin typeface="Lato Medium" pitchFamily="34" charset="0"/>
                <a:ea typeface="Lato Medium" pitchFamily="34" charset="0"/>
                <a:cs typeface="Lato Medium" pitchFamily="34" charset="0"/>
              </a:endParaRPr>
            </a:p>
          </p:txBody>
        </p:sp>
      </p:grpSp>
      <p:sp>
        <p:nvSpPr>
          <p:cNvPr id="38" name="Google Shape;690;p75"/>
          <p:cNvSpPr txBox="1"/>
          <p:nvPr/>
        </p:nvSpPr>
        <p:spPr>
          <a:xfrm>
            <a:off x="580778" y="1284977"/>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sym typeface="Arial" panose="020B0604020202020204"/>
              </a:rPr>
              <a:t>Calculate </a:t>
            </a:r>
            <a:r>
              <a:rPr lang="en-US" sz="2000" b="1" dirty="0">
                <a:solidFill>
                  <a:schemeClr val="bg2"/>
                </a:solidFill>
                <a:latin typeface="Lato Heavy" pitchFamily="34" charset="0"/>
                <a:ea typeface="Lato Heavy" pitchFamily="34" charset="0"/>
                <a:cs typeface="Lato Heavy" pitchFamily="34" charset="0"/>
                <a:sym typeface="Arial" panose="020B0604020202020204"/>
              </a:rPr>
              <a:t>Value</a:t>
            </a:r>
            <a:r>
              <a:rPr lang="en-US" sz="2000" dirty="0">
                <a:solidFill>
                  <a:schemeClr val="bg2"/>
                </a:solidFill>
                <a:latin typeface="Lato" panose="020F0502020204030203" pitchFamily="34" charset="0"/>
                <a:ea typeface="Lato" panose="020F0502020204030203" pitchFamily="34" charset="0"/>
                <a:cs typeface="Lato" panose="020F0502020204030203" pitchFamily="34" charset="0"/>
                <a:sym typeface="Arial" panose="020B0604020202020204"/>
              </a:rPr>
              <a:t> ($100k, $1M, $10M, etc.)</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sym typeface="Arial" panose="020B0604020202020204"/>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Estimate </a:t>
            </a:r>
            <a:r>
              <a:rPr lang="en-US" sz="2000" b="1" dirty="0">
                <a:solidFill>
                  <a:schemeClr val="bg2"/>
                </a:solidFill>
                <a:latin typeface="Lato Heavy" pitchFamily="34" charset="0"/>
                <a:ea typeface="Lato Heavy" pitchFamily="34" charset="0"/>
                <a:cs typeface="Lato Heavy" pitchFamily="34" charset="0"/>
              </a:rPr>
              <a:t>Effort</a:t>
            </a: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 (hour, day, week, year, etc.)</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Forecast </a:t>
            </a:r>
            <a:r>
              <a:rPr lang="en-US" sz="2000" b="1" dirty="0">
                <a:solidFill>
                  <a:schemeClr val="bg2"/>
                </a:solidFill>
                <a:latin typeface="Lato Heavy" pitchFamily="34" charset="0"/>
                <a:ea typeface="Lato Heavy" pitchFamily="34" charset="0"/>
                <a:cs typeface="Lato Heavy" pitchFamily="34" charset="0"/>
              </a:rPr>
              <a:t>Risks</a:t>
            </a:r>
            <a:endParaRPr lang="en-US" sz="2000" b="1" dirty="0">
              <a:solidFill>
                <a:schemeClr val="bg2"/>
              </a:solidFill>
              <a:latin typeface="Lato Heavy" pitchFamily="34" charset="0"/>
              <a:ea typeface="Lato Heavy" pitchFamily="34" charset="0"/>
              <a:cs typeface="Lato Heavy"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1800" dirty="0">
                <a:solidFill>
                  <a:schemeClr val="bg2"/>
                </a:solidFill>
                <a:latin typeface="Lato" panose="020F0502020204030203" pitchFamily="34" charset="0"/>
                <a:ea typeface="Lato" panose="020F0502020204030203" pitchFamily="34" charset="0"/>
                <a:cs typeface="Lato" panose="020F0502020204030203" pitchFamily="34" charset="0"/>
              </a:rPr>
              <a:t>Barriers to adoption</a:t>
            </a:r>
            <a:endParaRPr lang="en-US" sz="18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1800" dirty="0">
                <a:solidFill>
                  <a:schemeClr val="bg2"/>
                </a:solidFill>
                <a:latin typeface="Lato" panose="020F0502020204030203" pitchFamily="34" charset="0"/>
                <a:ea typeface="Lato" panose="020F0502020204030203" pitchFamily="34" charset="0"/>
                <a:cs typeface="Lato" panose="020F0502020204030203" pitchFamily="34" charset="0"/>
              </a:rPr>
              <a:t>Potential consequences of errors or performance degradation</a:t>
            </a:r>
            <a:endParaRPr lang="en-US" sz="18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lvl="3" indent="-251460">
              <a:spcBef>
                <a:spcPts val="1800"/>
              </a:spcBef>
              <a:buClr>
                <a:schemeClr val="bg2"/>
              </a:buClr>
              <a:buSzPct val="100000"/>
              <a:buFont typeface="Lato Regular" panose="020F0502020204030203"/>
              <a:buChar char="•"/>
              <a:defRPr sz="1900">
                <a:solidFill>
                  <a:srgbClr val="FFFFFF"/>
                </a:solidFill>
              </a:defRPr>
            </a:pP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lvl="3" indent="-251460">
              <a:spcBef>
                <a:spcPts val="18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“Product management” principles apply to data science projects just as much as engineering projects</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900"/>
              </a:spcBef>
              <a:buClr>
                <a:schemeClr val="bg2"/>
              </a:buClr>
              <a:buSzPct val="100000"/>
              <a:buFont typeface="Lato Regular" panose="020F0502020204030203"/>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900"/>
              </a:spcBef>
              <a:buClr>
                <a:schemeClr val="bg2"/>
              </a:buClr>
              <a:buSzPct val="100000"/>
              <a:buFont typeface="Lato Regular" panose="020F0502020204030203"/>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sym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endParaRPr lang="en-US" dirty="0"/>
          </a:p>
        </p:txBody>
      </p:sp>
      <p:sp>
        <p:nvSpPr>
          <p:cNvPr id="3" name="Google Shape;690;p75"/>
          <p:cNvSpPr txBox="1"/>
          <p:nvPr/>
        </p:nvSpPr>
        <p:spPr>
          <a:xfrm>
            <a:off x="580778" y="1284977"/>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sym typeface="Arial" panose="020B0604020202020204"/>
              </a:rPr>
              <a:t>Data Availability</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sym typeface="Arial" panose="020B0604020202020204"/>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1800" dirty="0">
                <a:solidFill>
                  <a:schemeClr val="bg2"/>
                </a:solidFill>
              </a:rPr>
              <a:t>Can use current data limitations to define future data engineering needs</a:t>
            </a:r>
            <a:endParaRPr lang="en-US" sz="1800" dirty="0">
              <a:solidFill>
                <a:schemeClr val="bg2"/>
              </a:solidFill>
              <a:latin typeface="Lato" panose="020F0502020204030203" pitchFamily="34" charset="0"/>
              <a:ea typeface="Lato" panose="020F0502020204030203" pitchFamily="34" charset="0"/>
              <a:cs typeface="Lato" panose="020F0502020204030203" pitchFamily="34" charset="0"/>
              <a:sym typeface="Arial" panose="020B0604020202020204"/>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Prior Art Review</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spcBef>
                <a:spcPts val="900"/>
              </a:spcBef>
              <a:buClr>
                <a:schemeClr val="bg2"/>
              </a:buClr>
              <a:buSzPct val="100000"/>
              <a:buFont typeface="Lato Regular" panose="020F0502020204030203"/>
              <a:buChar char="•"/>
              <a:defRPr sz="2400">
                <a:solidFill>
                  <a:srgbClr val="FFFFFF"/>
                </a:solidFill>
              </a:defRPr>
            </a:pPr>
            <a:r>
              <a:rPr lang="en-US" sz="1800" dirty="0">
                <a:solidFill>
                  <a:schemeClr val="bg2"/>
                </a:solidFill>
              </a:rPr>
              <a:t>Review state of the art — internally and externally </a:t>
            </a:r>
            <a:endParaRPr lang="en-US" sz="1800" dirty="0">
              <a:solidFill>
                <a:schemeClr val="bg2"/>
              </a:solidFill>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Model Delivery Plan</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1800" dirty="0">
                <a:solidFill>
                  <a:schemeClr val="bg2"/>
                </a:solidFill>
                <a:latin typeface="Lato" panose="020F0502020204030203" pitchFamily="34" charset="0"/>
                <a:ea typeface="Lato" panose="020F0502020204030203" pitchFamily="34" charset="0"/>
                <a:cs typeface="Lato" panose="020F0502020204030203" pitchFamily="34" charset="0"/>
              </a:rPr>
              <a:t>How will this model be deployed?</a:t>
            </a:r>
            <a:endParaRPr lang="en-US" sz="18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1800" dirty="0">
                <a:solidFill>
                  <a:schemeClr val="bg2"/>
                </a:solidFill>
                <a:latin typeface="Lato" panose="020F0502020204030203" pitchFamily="34" charset="0"/>
                <a:ea typeface="Lato" panose="020F0502020204030203" pitchFamily="34" charset="0"/>
                <a:cs typeface="Lato" panose="020F0502020204030203" pitchFamily="34" charset="0"/>
              </a:rPr>
              <a:t>Proceed incrementally to get feedback from real usage</a:t>
            </a:r>
            <a:endParaRPr lang="en-US" sz="18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Success Measures</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1800" dirty="0">
                <a:solidFill>
                  <a:schemeClr val="bg2"/>
                </a:solidFill>
              </a:rPr>
              <a:t>How will we know if this worked?</a:t>
            </a:r>
            <a:endParaRPr lang="en-US" sz="1800" dirty="0">
              <a:solidFill>
                <a:schemeClr val="bg2"/>
              </a:solidFill>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1800" dirty="0">
                <a:solidFill>
                  <a:schemeClr val="bg2"/>
                </a:solidFill>
                <a:latin typeface="Lato" panose="020F0502020204030203" pitchFamily="34" charset="0"/>
                <a:ea typeface="Lato" panose="020F0502020204030203" pitchFamily="34" charset="0"/>
                <a:cs typeface="Lato" panose="020F0502020204030203" pitchFamily="34" charset="0"/>
              </a:rPr>
              <a:t>Frame in terms of business KPIs</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900"/>
              </a:spcBef>
              <a:buClr>
                <a:schemeClr val="bg2"/>
              </a:buClr>
              <a:buSzPct val="100000"/>
              <a:buFont typeface="Lato Regular" panose="020F0502020204030203"/>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900"/>
              </a:spcBef>
              <a:buClr>
                <a:schemeClr val="bg2"/>
              </a:buClr>
              <a:buSzPct val="100000"/>
              <a:buFont typeface="Lato Regular" panose="020F0502020204030203"/>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sym typeface="Arial" panose="020B0604020202020204"/>
            </a:endParaRPr>
          </a:p>
        </p:txBody>
      </p:sp>
      <p:pic>
        <p:nvPicPr>
          <p:cNvPr id="4" name="Picture 6" descr="Picture 6"/>
          <p:cNvPicPr>
            <a:picLocks noChangeAspect="1"/>
          </p:cNvPicPr>
          <p:nvPr/>
        </p:nvPicPr>
        <p:blipFill>
          <a:blip r:embed="rId1">
            <a:clrChange>
              <a:clrFrom>
                <a:srgbClr val="007EC5"/>
              </a:clrFrom>
              <a:clrTo>
                <a:srgbClr val="007EC5">
                  <a:alpha val="0"/>
                </a:srgbClr>
              </a:clrTo>
            </a:clrChange>
          </a:blip>
          <a:stretch>
            <a:fillRect/>
          </a:stretch>
        </p:blipFill>
        <p:spPr>
          <a:xfrm>
            <a:off x="8050775" y="1577525"/>
            <a:ext cx="3465444" cy="3465444"/>
          </a:xfrm>
          <a:prstGeom prst="rect">
            <a:avLst/>
          </a:prstGeom>
          <a:ln w="12700">
            <a:miter lim="400000"/>
            <a:headEnd/>
            <a:tailEnd/>
          </a:ln>
        </p:spPr>
      </p:pic>
      <p:pic>
        <p:nvPicPr>
          <p:cNvPr id="5" name="Picture 1" descr="Picture 1"/>
          <p:cNvPicPr/>
          <p:nvPr/>
        </p:nvPicPr>
        <p:blipFill rotWithShape="1">
          <a:blip r:embed="rId2"/>
          <a:srcRect l="5429" r="13771"/>
          <a:stretch>
            <a:fillRect/>
          </a:stretch>
        </p:blipFill>
        <p:spPr>
          <a:xfrm>
            <a:off x="7309104" y="0"/>
            <a:ext cx="4882896" cy="6858000"/>
          </a:xfrm>
          <a:prstGeom prst="rect">
            <a:avLst/>
          </a:prstGeom>
          <a:ln w="12700">
            <a:miter lim="400000"/>
            <a:headEnd/>
            <a:tailEnd/>
          </a:ln>
        </p:spPr>
      </p:pic>
      <p:pic>
        <p:nvPicPr>
          <p:cNvPr id="6" name="Picture 8" descr="Picture 8"/>
          <p:cNvPicPr>
            <a:picLocks noChangeAspect="1"/>
          </p:cNvPicPr>
          <p:nvPr/>
        </p:nvPicPr>
        <p:blipFill rotWithShape="1">
          <a:blip r:embed="rId3"/>
          <a:srcRect l="9509" r="10390"/>
          <a:stretch>
            <a:fillRect/>
          </a:stretch>
        </p:blipFill>
        <p:spPr>
          <a:xfrm>
            <a:off x="7309104" y="0"/>
            <a:ext cx="4882896" cy="6858000"/>
          </a:xfrm>
          <a:prstGeom prst="rect">
            <a:avLst/>
          </a:prstGeom>
          <a:ln w="12700">
            <a:miter lim="400000"/>
            <a:headEnd/>
            <a:tailEnd/>
          </a:ln>
        </p:spPr>
      </p:pic>
      <p:pic>
        <p:nvPicPr>
          <p:cNvPr id="7" name="Picture 6" descr="Picture 6"/>
          <p:cNvPicPr>
            <a:picLocks noChangeAspect="1"/>
          </p:cNvPicPr>
          <p:nvPr/>
        </p:nvPicPr>
        <p:blipFill rotWithShape="1">
          <a:blip r:embed="rId4"/>
          <a:srcRect l="12152" r="7750" b="1060"/>
          <a:stretch>
            <a:fillRect/>
          </a:stretch>
        </p:blipFill>
        <p:spPr>
          <a:xfrm>
            <a:off x="8145127" y="750725"/>
            <a:ext cx="4882896" cy="6858000"/>
          </a:xfrm>
          <a:prstGeom prst="rect">
            <a:avLst/>
          </a:prstGeom>
          <a:ln w="12700">
            <a:miter lim="4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e Model Myth…"/>
          <p:cNvSpPr txBox="1"/>
          <p:nvPr/>
        </p:nvSpPr>
        <p:spPr>
          <a:xfrm>
            <a:off x="876878" y="2924477"/>
            <a:ext cx="9612600" cy="2282676"/>
          </a:xfrm>
          <a:prstGeom prst="rect">
            <a:avLst/>
          </a:prstGeom>
          <a:ln w="12700">
            <a:miter lim="400000"/>
          </a:ln>
        </p:spPr>
        <p:txBody>
          <a:bodyPr lIns="25400" tIns="25400" rIns="25400" bIns="25400" anchor="ctr">
            <a:spAutoFit/>
          </a:bodyPr>
          <a:lstStyle/>
          <a:p>
            <a:pPr defTabSz="228600">
              <a:spcBef>
                <a:spcPts val="1500"/>
              </a:spcBef>
              <a:spcAft>
                <a:spcPts val="600"/>
              </a:spcAft>
              <a:defRPr sz="7000" b="0">
                <a:solidFill>
                  <a:srgbClr val="FFC000"/>
                </a:solidFill>
                <a:latin typeface="Lato Light"/>
                <a:ea typeface="Lato Light"/>
                <a:cs typeface="Lato Light"/>
                <a:sym typeface="Lato Light"/>
              </a:defRPr>
            </a:pPr>
            <a:r>
              <a:rPr sz="3500" b="1" dirty="0">
                <a:solidFill>
                  <a:srgbClr val="FFC000"/>
                </a:solidFill>
                <a:latin typeface="Lato Black" pitchFamily="34" charset="0"/>
                <a:ea typeface="Lato Black" pitchFamily="34" charset="0"/>
                <a:cs typeface="Lato Black" pitchFamily="34" charset="0"/>
              </a:rPr>
              <a:t>The Model Myth</a:t>
            </a:r>
            <a:endParaRPr sz="3500" b="1" dirty="0">
              <a:solidFill>
                <a:srgbClr val="FFC000"/>
              </a:solidFill>
              <a:latin typeface="Lato Black" pitchFamily="34" charset="0"/>
              <a:ea typeface="Lato Black" pitchFamily="34" charset="0"/>
              <a:cs typeface="Lato Black" pitchFamily="34" charset="0"/>
            </a:endParaRPr>
          </a:p>
          <a:p>
            <a:pPr defTabSz="228600">
              <a:defRPr sz="7000" b="0">
                <a:solidFill>
                  <a:srgbClr val="FFFFFF"/>
                </a:solidFill>
                <a:latin typeface="Lato Light"/>
                <a:ea typeface="Lato Light"/>
                <a:cs typeface="Lato Light"/>
                <a:sym typeface="Lato Light"/>
              </a:defRPr>
            </a:pPr>
            <a:r>
              <a:rPr sz="3500" dirty="0">
                <a:latin typeface="Lato" panose="020F0502020204030203" pitchFamily="34" charset="0"/>
                <a:ea typeface="Lato" panose="020F0502020204030203" pitchFamily="34" charset="0"/>
                <a:cs typeface="Lato" panose="020F0502020204030203" pitchFamily="34" charset="0"/>
              </a:rPr>
              <a:t>The misconception that because models </a:t>
            </a:r>
            <a:br>
              <a:rPr sz="3500" dirty="0">
                <a:latin typeface="Lato" panose="020F0502020204030203" pitchFamily="34" charset="0"/>
                <a:ea typeface="Lato" panose="020F0502020204030203" pitchFamily="34" charset="0"/>
                <a:cs typeface="Lato" panose="020F0502020204030203" pitchFamily="34" charset="0"/>
              </a:rPr>
            </a:br>
            <a:r>
              <a:rPr sz="3500" dirty="0">
                <a:latin typeface="Lato" panose="020F0502020204030203" pitchFamily="34" charset="0"/>
                <a:ea typeface="Lato" panose="020F0502020204030203" pitchFamily="34" charset="0"/>
                <a:cs typeface="Lato" panose="020F0502020204030203" pitchFamily="34" charset="0"/>
              </a:rPr>
              <a:t>involve code and data, they should be </a:t>
            </a:r>
            <a:br>
              <a:rPr sz="3500" dirty="0">
                <a:latin typeface="Lato" panose="020F0502020204030203" pitchFamily="34" charset="0"/>
                <a:ea typeface="Lato" panose="020F0502020204030203" pitchFamily="34" charset="0"/>
                <a:cs typeface="Lato" panose="020F0502020204030203" pitchFamily="34" charset="0"/>
              </a:rPr>
            </a:br>
            <a:r>
              <a:rPr sz="3500" dirty="0">
                <a:latin typeface="Lato" panose="020F0502020204030203" pitchFamily="34" charset="0"/>
                <a:ea typeface="Lato" panose="020F0502020204030203" pitchFamily="34" charset="0"/>
                <a:cs typeface="Lato" panose="020F0502020204030203" pitchFamily="34" charset="0"/>
              </a:rPr>
              <a:t>treated the same as software or data</a:t>
            </a:r>
            <a:r>
              <a:rPr sz="3500" dirty="0">
                <a:latin typeface="Lato" panose="020F0502020204030203" pitchFamily="34" charset="0"/>
                <a:ea typeface="Lato" panose="020F0502020204030203" pitchFamily="34" charset="0"/>
                <a:cs typeface="Lato" panose="020F0502020204030203" pitchFamily="34" charset="0"/>
                <a:sym typeface="Times"/>
              </a:rPr>
              <a:t> </a:t>
            </a:r>
            <a:endParaRPr sz="3500" dirty="0">
              <a:latin typeface="Lato" panose="020F0502020204030203" pitchFamily="34" charset="0"/>
              <a:ea typeface="Lato" panose="020F0502020204030203" pitchFamily="34" charset="0"/>
              <a:cs typeface="Lato" panose="020F0502020204030203" pitchFamily="34" charset="0"/>
              <a:sym typeface="Times"/>
            </a:endParaRPr>
          </a:p>
        </p:txBody>
      </p:sp>
      <p:sp>
        <p:nvSpPr>
          <p:cNvPr id="6" name="Rectangle 5"/>
          <p:cNvSpPr/>
          <p:nvPr/>
        </p:nvSpPr>
        <p:spPr>
          <a:xfrm>
            <a:off x="595993" y="481693"/>
            <a:ext cx="2188028" cy="849086"/>
          </a:xfrm>
          <a:prstGeom prst="rect">
            <a:avLst/>
          </a:prstGeom>
          <a:solidFill>
            <a:srgbClr val="153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Programming</a:t>
            </a:r>
            <a:endParaRPr lang="en-US" dirty="0"/>
          </a:p>
        </p:txBody>
      </p:sp>
      <p:grpSp>
        <p:nvGrpSpPr>
          <p:cNvPr id="10" name="Group 9"/>
          <p:cNvGrpSpPr/>
          <p:nvPr/>
        </p:nvGrpSpPr>
        <p:grpSpPr>
          <a:xfrm>
            <a:off x="5695566" y="1815411"/>
            <a:ext cx="800867" cy="810255"/>
            <a:chOff x="5012872" y="3159579"/>
            <a:chExt cx="1074964" cy="1087565"/>
          </a:xfrm>
        </p:grpSpPr>
        <p:sp>
          <p:nvSpPr>
            <p:cNvPr id="8" name="Rounded Rectangle 7"/>
            <p:cNvSpPr/>
            <p:nvPr/>
          </p:nvSpPr>
          <p:spPr>
            <a:xfrm>
              <a:off x="5012872" y="3159579"/>
              <a:ext cx="1074964" cy="759278"/>
            </a:xfrm>
            <a:prstGeom prst="roundRect">
              <a:avLst>
                <a:gd name="adj" fmla="val 5914"/>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p:cNvSpPr/>
            <p:nvPr/>
          </p:nvSpPr>
          <p:spPr>
            <a:xfrm>
              <a:off x="5305425" y="3918858"/>
              <a:ext cx="504825" cy="328286"/>
            </a:xfrm>
            <a:prstGeom prst="triangle">
              <a:avLst/>
            </a:prstGeom>
            <a:noFill/>
            <a:ln w="76200"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4608576" y="1815411"/>
            <a:ext cx="917175"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608576" y="2381086"/>
            <a:ext cx="917175"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673596" y="2098248"/>
            <a:ext cx="915924"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4" name="Group"/>
          <p:cNvSpPr txBox="1"/>
          <p:nvPr/>
        </p:nvSpPr>
        <p:spPr>
          <a:xfrm>
            <a:off x="3777445" y="1605097"/>
            <a:ext cx="712259" cy="420628"/>
          </a:xfrm>
          <a:prstGeom prst="rect">
            <a:avLst/>
          </a:prstGeom>
          <a:noFill/>
          <a:ln w="12700" cap="flat">
            <a:noFill/>
            <a:miter lim="400000"/>
          </a:ln>
          <a:effectLst/>
        </p:spPr>
        <p:txBody>
          <a:bodyPr wrap="square" lIns="25400" tIns="25400" rIns="25400" bIns="25400" numCol="1" anchor="t">
            <a:spAutoFit/>
          </a:bodyPr>
          <a:lstStyle/>
          <a:p>
            <a:pPr algn="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Data</a:t>
            </a:r>
            <a:endParaRPr lang="en-US"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25" name="Group"/>
          <p:cNvSpPr txBox="1"/>
          <p:nvPr/>
        </p:nvSpPr>
        <p:spPr>
          <a:xfrm>
            <a:off x="3255750" y="2170772"/>
            <a:ext cx="1233954" cy="420628"/>
          </a:xfrm>
          <a:prstGeom prst="rect">
            <a:avLst/>
          </a:prstGeom>
          <a:noFill/>
          <a:ln w="12700" cap="flat">
            <a:noFill/>
            <a:miter lim="400000"/>
          </a:ln>
          <a:effectLst/>
        </p:spPr>
        <p:txBody>
          <a:bodyPr wrap="square" lIns="25400" tIns="25400" rIns="25400" bIns="25400" numCol="1" anchor="t">
            <a:spAutoFit/>
          </a:bodyPr>
          <a:lstStyle/>
          <a:p>
            <a:pPr algn="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Program</a:t>
            </a:r>
            <a:endParaRPr lang="en-US"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26" name="Group"/>
          <p:cNvSpPr txBox="1"/>
          <p:nvPr/>
        </p:nvSpPr>
        <p:spPr>
          <a:xfrm>
            <a:off x="7665719" y="1887934"/>
            <a:ext cx="1053635" cy="420628"/>
          </a:xfrm>
          <a:prstGeom prst="rect">
            <a:avLst/>
          </a:prstGeom>
          <a:noFill/>
          <a:ln w="12700" cap="flat">
            <a:noFill/>
            <a:miter lim="400000"/>
          </a:ln>
          <a:effectLst/>
        </p:spPr>
        <p:txBody>
          <a:bodyPr wrap="square" lIns="25400" tIns="25400" rIns="25400" bIns="25400" numCol="1" anchor="t">
            <a:spAutoFit/>
          </a:bodyPr>
          <a:lstStyle/>
          <a:p>
            <a:pPr defTabSz="584200">
              <a:spcBef>
                <a:spcPts val="1500"/>
              </a:spcBef>
              <a:defRPr sz="2400">
                <a:solidFill>
                  <a:srgbClr val="FFFFFF"/>
                </a:solidFill>
              </a:defRPr>
            </a:pPr>
            <a:r>
              <a:rPr lang="en-US" b="1" i="1" dirty="0">
                <a:solidFill>
                  <a:schemeClr val="accent1"/>
                </a:solidFill>
                <a:latin typeface="Lato Heavy" pitchFamily="34" charset="0"/>
                <a:ea typeface="Lato Heavy" pitchFamily="34" charset="0"/>
                <a:cs typeface="Lato Heavy" pitchFamily="34" charset="0"/>
              </a:rPr>
              <a:t>Output</a:t>
            </a:r>
            <a:endParaRPr lang="en-US" b="1" i="1" dirty="0">
              <a:solidFill>
                <a:schemeClr val="accent1"/>
              </a:solidFill>
              <a:latin typeface="Lato Heavy" pitchFamily="34" charset="0"/>
              <a:ea typeface="Lato Heavy" pitchFamily="34" charset="0"/>
              <a:cs typeface="Lato Heavy" pitchFamily="34" charset="0"/>
            </a:endParaRPr>
          </a:p>
        </p:txBody>
      </p:sp>
      <p:grpSp>
        <p:nvGrpSpPr>
          <p:cNvPr id="27" name="Group 26"/>
          <p:cNvGrpSpPr/>
          <p:nvPr/>
        </p:nvGrpSpPr>
        <p:grpSpPr>
          <a:xfrm>
            <a:off x="5695566" y="4782316"/>
            <a:ext cx="800867" cy="810255"/>
            <a:chOff x="5012872" y="3159579"/>
            <a:chExt cx="1074964" cy="1087565"/>
          </a:xfrm>
        </p:grpSpPr>
        <p:sp>
          <p:nvSpPr>
            <p:cNvPr id="28" name="Rounded Rectangle 27"/>
            <p:cNvSpPr/>
            <p:nvPr/>
          </p:nvSpPr>
          <p:spPr>
            <a:xfrm>
              <a:off x="5012872" y="3159579"/>
              <a:ext cx="1074964" cy="759278"/>
            </a:xfrm>
            <a:prstGeom prst="roundRect">
              <a:avLst>
                <a:gd name="adj" fmla="val 5914"/>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p:cNvSpPr/>
            <p:nvPr/>
          </p:nvSpPr>
          <p:spPr>
            <a:xfrm>
              <a:off x="5305425" y="3918858"/>
              <a:ext cx="504825" cy="328286"/>
            </a:xfrm>
            <a:prstGeom prst="triangle">
              <a:avLst/>
            </a:prstGeom>
            <a:noFill/>
            <a:ln w="76200"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p:cNvCxnSpPr/>
          <p:nvPr/>
        </p:nvCxnSpPr>
        <p:spPr>
          <a:xfrm>
            <a:off x="4608576" y="4782316"/>
            <a:ext cx="917175"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608576" y="5347991"/>
            <a:ext cx="917175"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673596" y="5065153"/>
            <a:ext cx="915924"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33" name="Group"/>
          <p:cNvSpPr txBox="1"/>
          <p:nvPr/>
        </p:nvSpPr>
        <p:spPr>
          <a:xfrm>
            <a:off x="3777445" y="4572002"/>
            <a:ext cx="712259" cy="420628"/>
          </a:xfrm>
          <a:prstGeom prst="rect">
            <a:avLst/>
          </a:prstGeom>
          <a:noFill/>
          <a:ln w="12700" cap="flat">
            <a:noFill/>
            <a:miter lim="400000"/>
          </a:ln>
          <a:effectLst/>
        </p:spPr>
        <p:txBody>
          <a:bodyPr wrap="square" lIns="25400" tIns="25400" rIns="25400" bIns="25400" numCol="1" anchor="t">
            <a:spAutoFit/>
          </a:bodyPr>
          <a:lstStyle/>
          <a:p>
            <a:pPr algn="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Data</a:t>
            </a:r>
            <a:endParaRPr lang="en-US"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34" name="Group"/>
          <p:cNvSpPr txBox="1"/>
          <p:nvPr/>
        </p:nvSpPr>
        <p:spPr>
          <a:xfrm>
            <a:off x="3255750" y="5137677"/>
            <a:ext cx="1233954" cy="420628"/>
          </a:xfrm>
          <a:prstGeom prst="rect">
            <a:avLst/>
          </a:prstGeom>
          <a:noFill/>
          <a:ln w="12700" cap="flat">
            <a:noFill/>
            <a:miter lim="400000"/>
          </a:ln>
          <a:effectLst/>
        </p:spPr>
        <p:txBody>
          <a:bodyPr wrap="square" lIns="25400" tIns="25400" rIns="25400" bIns="25400" numCol="1" anchor="t">
            <a:spAutoFit/>
          </a:bodyPr>
          <a:lstStyle/>
          <a:p>
            <a:pPr algn="r" defTabSz="584200">
              <a:spcBef>
                <a:spcPts val="1500"/>
              </a:spcBef>
              <a:defRPr sz="2400">
                <a:solidFill>
                  <a:srgbClr val="FFFFFF"/>
                </a:solidFill>
              </a:defRPr>
            </a:pPr>
            <a:r>
              <a:rPr lang="en-US" b="1" i="1" dirty="0">
                <a:solidFill>
                  <a:srgbClr val="0070C0"/>
                </a:solidFill>
                <a:latin typeface="Lato Heavy" pitchFamily="34" charset="0"/>
                <a:ea typeface="Lato Heavy" pitchFamily="34" charset="0"/>
                <a:cs typeface="Lato Heavy" pitchFamily="34" charset="0"/>
              </a:rPr>
              <a:t>Output</a:t>
            </a:r>
            <a:endParaRPr lang="en-US" b="1" i="1" dirty="0">
              <a:solidFill>
                <a:srgbClr val="0070C0"/>
              </a:solidFill>
              <a:latin typeface="Lato Heavy" pitchFamily="34" charset="0"/>
              <a:ea typeface="Lato Heavy" pitchFamily="34" charset="0"/>
              <a:cs typeface="Lato Heavy" pitchFamily="34" charset="0"/>
            </a:endParaRPr>
          </a:p>
        </p:txBody>
      </p:sp>
      <p:sp>
        <p:nvSpPr>
          <p:cNvPr id="35" name="Group"/>
          <p:cNvSpPr txBox="1"/>
          <p:nvPr/>
        </p:nvSpPr>
        <p:spPr>
          <a:xfrm>
            <a:off x="7665719" y="4854839"/>
            <a:ext cx="1780033" cy="420628"/>
          </a:xfrm>
          <a:prstGeom prst="rect">
            <a:avLst/>
          </a:prstGeom>
          <a:noFill/>
          <a:ln w="12700" cap="flat">
            <a:noFill/>
            <a:miter lim="400000"/>
          </a:ln>
          <a:effectLst/>
        </p:spPr>
        <p:txBody>
          <a:bodyPr wrap="square" lIns="25400" tIns="25400" rIns="25400" bIns="25400" numCol="1" anchor="t">
            <a:spAutoFit/>
          </a:bodyPr>
          <a:lstStyle/>
          <a:p>
            <a:pP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Program</a:t>
            </a:r>
            <a:endParaRPr lang="en-US"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36" name="Title 1"/>
          <p:cNvSpPr txBox="1"/>
          <p:nvPr/>
        </p:nvSpPr>
        <p:spPr>
          <a:xfrm>
            <a:off x="578100" y="3151185"/>
            <a:ext cx="5355300" cy="1127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70C0"/>
              </a:buClr>
              <a:buSzPts val="3200"/>
              <a:buFont typeface="Lato Black"/>
              <a:buNone/>
              <a:defRPr sz="3200" b="0" i="0" u="none" strike="noStrike" cap="none">
                <a:solidFill>
                  <a:srgbClr val="0070C0"/>
                </a:solidFill>
                <a:latin typeface="Lato Black"/>
                <a:ea typeface="Lato Black"/>
                <a:cs typeface="Lato Black"/>
                <a:sym typeface="Lato Black"/>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a:t>Machine Learning</a:t>
            </a:r>
            <a:endParaRPr lang="en-US" dirty="0"/>
          </a:p>
        </p:txBody>
      </p:sp>
      <p:sp>
        <p:nvSpPr>
          <p:cNvPr id="37" name="Google Shape;436;p38"/>
          <p:cNvSpPr txBox="1"/>
          <p:nvPr/>
        </p:nvSpPr>
        <p:spPr>
          <a:xfrm>
            <a:off x="3668999" y="6340915"/>
            <a:ext cx="4854000" cy="339200"/>
          </a:xfrm>
          <a:prstGeom prst="rect">
            <a:avLst/>
          </a:prstGeom>
          <a:noFill/>
          <a:ln>
            <a:noFill/>
          </a:ln>
        </p:spPr>
        <p:txBody>
          <a:bodyPr spcFirstLastPara="1" wrap="square" lIns="121900" tIns="121900" rIns="121900" bIns="121900" anchor="t" anchorCtr="0">
            <a:noAutofit/>
          </a:bodyPr>
          <a:lstStyle/>
          <a:p>
            <a:pPr algn="ctr"/>
            <a:r>
              <a:rPr lang="en-GB" sz="1000" u="sng" dirty="0">
                <a:solidFill>
                  <a:schemeClr val="hlink"/>
                </a:solidFill>
                <a:latin typeface="Lato Light" pitchFamily="34" charset="0"/>
                <a:ea typeface="Lato Light" pitchFamily="34" charset="0"/>
                <a:cs typeface="Lato Light" pitchFamily="34" charset="0"/>
                <a:hlinkClick r:id="rId1"/>
              </a:rPr>
              <a:t>https://www.seas.upenn.edu/~cis519/fall2017/lectures/01_introduction.pdf</a:t>
            </a:r>
            <a:endParaRPr sz="1000" dirty="0">
              <a:solidFill>
                <a:schemeClr val="dk1"/>
              </a:solidFill>
              <a:latin typeface="Lato Light" pitchFamily="34" charset="0"/>
              <a:ea typeface="Lato Light" pitchFamily="34" charset="0"/>
              <a:cs typeface="Lato Light"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endParaRPr lang="en-US" dirty="0"/>
          </a:p>
        </p:txBody>
      </p:sp>
      <p:sp>
        <p:nvSpPr>
          <p:cNvPr id="6" name="Group"/>
          <p:cNvSpPr txBox="1"/>
          <p:nvPr/>
        </p:nvSpPr>
        <p:spPr>
          <a:xfrm>
            <a:off x="8205851" y="3321703"/>
            <a:ext cx="3556660" cy="787402"/>
          </a:xfrm>
          <a:prstGeom prst="rect">
            <a:avLst/>
          </a:prstGeom>
          <a:noFill/>
          <a:ln w="12700" cap="flat">
            <a:noFill/>
            <a:miter lim="400000"/>
          </a:ln>
          <a:effectLst/>
        </p:spPr>
        <p:txBody>
          <a:bodyPr wrap="square" lIns="25400" tIns="25400" rIns="25400" bIns="25400" numCol="1" anchor="t">
            <a:spAutoFit/>
          </a:bodyPr>
          <a:lstStyle/>
          <a:p>
            <a:pPr defTabSz="584200">
              <a:spcBef>
                <a:spcPts val="1500"/>
              </a:spcBef>
              <a:defRPr sz="2400">
                <a:solidFill>
                  <a:srgbClr val="FFFFFF"/>
                </a:solidFill>
              </a:defRPr>
            </a:pPr>
            <a:r>
              <a:rPr dirty="0">
                <a:latin typeface="Lato Light" pitchFamily="34" charset="0"/>
                <a:ea typeface="Lato Light" pitchFamily="34" charset="0"/>
                <a:cs typeface="Lato Light" pitchFamily="34" charset="0"/>
              </a:rPr>
              <a:t>Data Science Platform for model-driven businesses</a:t>
            </a:r>
            <a:endParaRPr dirty="0">
              <a:latin typeface="Lato Light" pitchFamily="34" charset="0"/>
              <a:ea typeface="Lato Light" pitchFamily="34" charset="0"/>
              <a:cs typeface="Lato Light" pitchFamily="34" charset="0"/>
            </a:endParaRPr>
          </a:p>
        </p:txBody>
      </p:sp>
      <p:pic>
        <p:nvPicPr>
          <p:cNvPr id="7" name="Picture 5" descr="Picture 5"/>
          <p:cNvPicPr>
            <a:picLocks noChangeAspect="1"/>
          </p:cNvPicPr>
          <p:nvPr/>
        </p:nvPicPr>
        <p:blipFill>
          <a:blip r:embed="rId1"/>
          <a:stretch>
            <a:fillRect/>
          </a:stretch>
        </p:blipFill>
        <p:spPr>
          <a:xfrm>
            <a:off x="8592307" y="2416533"/>
            <a:ext cx="2316646" cy="712372"/>
          </a:xfrm>
          <a:prstGeom prst="rect">
            <a:avLst/>
          </a:prstGeom>
          <a:ln w="12700" cap="flat">
            <a:noFill/>
            <a:miter lim="400000"/>
            <a:headEnd/>
            <a:tailEnd/>
          </a:ln>
          <a:effectLst/>
        </p:spPr>
      </p:pic>
      <p:sp>
        <p:nvSpPr>
          <p:cNvPr id="9" name="Group"/>
          <p:cNvSpPr txBox="1"/>
          <p:nvPr/>
        </p:nvSpPr>
        <p:spPr>
          <a:xfrm>
            <a:off x="2263322" y="4384827"/>
            <a:ext cx="2672744" cy="696595"/>
          </a:xfrm>
          <a:prstGeom prst="rect">
            <a:avLst/>
          </a:prstGeom>
          <a:noFill/>
          <a:ln w="12700" cap="flat">
            <a:noFill/>
            <a:miter lim="400000"/>
          </a:ln>
          <a:effectLst/>
        </p:spPr>
        <p:txBody>
          <a:bodyPr wrap="square" lIns="25400" tIns="25400" rIns="25400" bIns="25400" numCol="1" anchor="t">
            <a:spAutoFit/>
          </a:bodyPr>
          <a:lstStyle/>
          <a:p>
            <a:pPr algn="ct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Okeefe Niemann</a:t>
            </a:r>
            <a:endParaRPr lang="en-US" dirty="0">
              <a:solidFill>
                <a:srgbClr val="0070C0"/>
              </a:solidFill>
              <a:latin typeface="Lato" panose="020F0502020204030203" pitchFamily="34" charset="0"/>
              <a:ea typeface="Lato" panose="020F0502020204030203" pitchFamily="34" charset="0"/>
              <a:cs typeface="Lato" panose="020F0502020204030203" pitchFamily="34" charset="0"/>
            </a:endParaRPr>
          </a:p>
          <a:p>
            <a:pPr algn="ctr" defTabSz="584200">
              <a:defRPr sz="2400">
                <a:solidFill>
                  <a:srgbClr val="FFFFFF"/>
                </a:solidFill>
              </a:defRPr>
            </a:pPr>
            <a:r>
              <a:rPr lang="en-US" sz="1800" dirty="0">
                <a:solidFill>
                  <a:srgbClr val="0070C0"/>
                </a:solidFill>
                <a:latin typeface="Lato" panose="020F0502020204030203" pitchFamily="34" charset="0"/>
                <a:ea typeface="Lato" panose="020F0502020204030203" pitchFamily="34" charset="0"/>
                <a:cs typeface="Lato" panose="020F0502020204030203" pitchFamily="34" charset="0"/>
              </a:rPr>
              <a:t>Field Engineer | Domino</a:t>
            </a:r>
            <a:endParaRPr sz="18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descr="Headshot2"/>
          <p:cNvPicPr>
            <a:picLocks noChangeAspect="1"/>
          </p:cNvPicPr>
          <p:nvPr/>
        </p:nvPicPr>
        <p:blipFill>
          <a:blip r:embed="rId2"/>
          <a:stretch>
            <a:fillRect/>
          </a:stretch>
        </p:blipFill>
        <p:spPr>
          <a:xfrm>
            <a:off x="2506980" y="1471930"/>
            <a:ext cx="2184400" cy="291274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778" y="186875"/>
            <a:ext cx="5515221" cy="1127700"/>
          </a:xfrm>
        </p:spPr>
        <p:txBody>
          <a:bodyPr/>
          <a:lstStyle/>
          <a:p>
            <a:r>
              <a:rPr lang="en-US" dirty="0"/>
              <a:t>Model Development</a:t>
            </a:r>
            <a:endParaRPr lang="en-US" dirty="0"/>
          </a:p>
        </p:txBody>
      </p:sp>
      <p:sp>
        <p:nvSpPr>
          <p:cNvPr id="3" name="Google Shape;616;p31"/>
          <p:cNvSpPr/>
          <p:nvPr/>
        </p:nvSpPr>
        <p:spPr>
          <a:xfrm>
            <a:off x="2173775"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5" name="Google Shape;616;p31"/>
          <p:cNvSpPr/>
          <p:nvPr/>
        </p:nvSpPr>
        <p:spPr>
          <a:xfrm>
            <a:off x="5279831"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6" name="Google Shape;616;p31"/>
          <p:cNvSpPr/>
          <p:nvPr/>
        </p:nvSpPr>
        <p:spPr>
          <a:xfrm>
            <a:off x="3719546" y="4386942"/>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7" name="Google Shape;616;p31"/>
          <p:cNvSpPr/>
          <p:nvPr/>
        </p:nvSpPr>
        <p:spPr>
          <a:xfrm>
            <a:off x="5279830" y="1601939"/>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8" name="Google Shape;616;p31"/>
          <p:cNvSpPr/>
          <p:nvPr/>
        </p:nvSpPr>
        <p:spPr>
          <a:xfrm>
            <a:off x="8066574" y="292115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1F9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17" name="Circular Arrow 16"/>
          <p:cNvSpPr/>
          <p:nvPr/>
        </p:nvSpPr>
        <p:spPr>
          <a:xfrm rot="15415229">
            <a:off x="4968885" y="2870775"/>
            <a:ext cx="1045029" cy="1000780"/>
          </a:xfrm>
          <a:prstGeom prst="circularArrow">
            <a:avLst>
              <a:gd name="adj1" fmla="val 5875"/>
              <a:gd name="adj2" fmla="val 1142319"/>
              <a:gd name="adj3" fmla="val 20308543"/>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ular Arrow 17"/>
          <p:cNvSpPr/>
          <p:nvPr/>
        </p:nvSpPr>
        <p:spPr>
          <a:xfrm rot="4623165">
            <a:off x="6499965" y="2870775"/>
            <a:ext cx="1045029" cy="1000780"/>
          </a:xfrm>
          <a:prstGeom prst="circularArrow">
            <a:avLst>
              <a:gd name="adj1" fmla="val 6798"/>
              <a:gd name="adj2" fmla="val 972929"/>
              <a:gd name="adj3" fmla="val 20462587"/>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4"/>
          <p:cNvSpPr txBox="1"/>
          <p:nvPr/>
        </p:nvSpPr>
        <p:spPr>
          <a:xfrm>
            <a:off x="2255189" y="4144230"/>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Get Data</a:t>
            </a:r>
            <a:endParaRPr dirty="0">
              <a:solidFill>
                <a:schemeClr val="bg1"/>
              </a:solidFill>
            </a:endParaRPr>
          </a:p>
        </p:txBody>
      </p:sp>
      <p:sp>
        <p:nvSpPr>
          <p:cNvPr id="21" name="TextBox 14"/>
          <p:cNvSpPr txBox="1"/>
          <p:nvPr/>
        </p:nvSpPr>
        <p:spPr>
          <a:xfrm>
            <a:off x="3800962" y="5102172"/>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Prepare Data</a:t>
            </a:r>
            <a:endParaRPr dirty="0">
              <a:solidFill>
                <a:schemeClr val="bg1"/>
              </a:solidFill>
            </a:endParaRPr>
          </a:p>
        </p:txBody>
      </p:sp>
      <p:sp>
        <p:nvSpPr>
          <p:cNvPr id="22" name="TextBox 14"/>
          <p:cNvSpPr txBox="1"/>
          <p:nvPr/>
        </p:nvSpPr>
        <p:spPr>
          <a:xfrm>
            <a:off x="5361244" y="4141784"/>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Build Model</a:t>
            </a:r>
            <a:endParaRPr dirty="0">
              <a:solidFill>
                <a:schemeClr val="bg1"/>
              </a:solidFill>
            </a:endParaRPr>
          </a:p>
        </p:txBody>
      </p:sp>
      <p:sp>
        <p:nvSpPr>
          <p:cNvPr id="23" name="TextBox 14"/>
          <p:cNvSpPr txBox="1"/>
          <p:nvPr/>
        </p:nvSpPr>
        <p:spPr>
          <a:xfrm>
            <a:off x="5361244" y="2317169"/>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Evaluate Model</a:t>
            </a:r>
            <a:endParaRPr dirty="0">
              <a:solidFill>
                <a:schemeClr val="bg1"/>
              </a:solidFill>
            </a:endParaRPr>
          </a:p>
        </p:txBody>
      </p:sp>
      <p:sp>
        <p:nvSpPr>
          <p:cNvPr id="24" name="TextBox 14"/>
          <p:cNvSpPr txBox="1"/>
          <p:nvPr/>
        </p:nvSpPr>
        <p:spPr>
          <a:xfrm>
            <a:off x="8147988" y="3633933"/>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Share &amp; Collaborate</a:t>
            </a:r>
            <a:endParaRPr lang="en-US" dirty="0">
              <a:solidFill>
                <a:schemeClr val="bg1"/>
              </a:solidFill>
            </a:endParaRPr>
          </a:p>
        </p:txBody>
      </p:sp>
      <p:pic>
        <p:nvPicPr>
          <p:cNvPr id="26" name="Google Shape;620;p31"/>
          <p:cNvPicPr preferRelativeResize="0"/>
          <p:nvPr/>
        </p:nvPicPr>
        <p:blipFill>
          <a:blip r:embed="rId1"/>
          <a:stretch>
            <a:fillRect/>
          </a:stretch>
        </p:blipFill>
        <p:spPr>
          <a:xfrm>
            <a:off x="5984052" y="1759688"/>
            <a:ext cx="543204" cy="543202"/>
          </a:xfrm>
          <a:prstGeom prst="rect">
            <a:avLst/>
          </a:prstGeom>
          <a:noFill/>
          <a:ln>
            <a:noFill/>
          </a:ln>
        </p:spPr>
      </p:pic>
      <p:pic>
        <p:nvPicPr>
          <p:cNvPr id="27" name="Google Shape;801;p40"/>
          <p:cNvPicPr preferRelativeResize="0"/>
          <p:nvPr/>
        </p:nvPicPr>
        <p:blipFill>
          <a:blip r:embed="rId2"/>
          <a:stretch>
            <a:fillRect/>
          </a:stretch>
        </p:blipFill>
        <p:spPr>
          <a:xfrm>
            <a:off x="8644734" y="3825295"/>
            <a:ext cx="795325" cy="795333"/>
          </a:xfrm>
          <a:prstGeom prst="rect">
            <a:avLst/>
          </a:prstGeom>
          <a:noFill/>
          <a:ln>
            <a:noFill/>
          </a:ln>
        </p:spPr>
      </p:pic>
      <p:pic>
        <p:nvPicPr>
          <p:cNvPr id="29" name="Google Shape;793;p40"/>
          <p:cNvPicPr preferRelativeResize="0"/>
          <p:nvPr/>
        </p:nvPicPr>
        <p:blipFill rotWithShape="1">
          <a:blip r:embed="rId3"/>
          <a:srcRect l="13930" t="13930" r="13930" b="13930"/>
          <a:stretch>
            <a:fillRect/>
          </a:stretch>
        </p:blipFill>
        <p:spPr>
          <a:xfrm>
            <a:off x="8630917" y="2938502"/>
            <a:ext cx="822960" cy="822960"/>
          </a:xfrm>
          <a:prstGeom prst="rect">
            <a:avLst/>
          </a:prstGeom>
          <a:noFill/>
          <a:ln>
            <a:noFill/>
          </a:ln>
        </p:spPr>
      </p:pic>
      <p:pic>
        <p:nvPicPr>
          <p:cNvPr id="31" name="Google Shape;713;p36"/>
          <p:cNvPicPr preferRelativeResize="0"/>
          <p:nvPr/>
        </p:nvPicPr>
        <p:blipFill rotWithShape="1">
          <a:blip r:embed="rId4">
            <a:duotone>
              <a:prstClr val="black"/>
              <a:schemeClr val="tx2">
                <a:tint val="45000"/>
                <a:satMod val="400000"/>
              </a:schemeClr>
            </a:duotone>
          </a:blip>
          <a:srcRect/>
          <a:stretch>
            <a:fillRect/>
          </a:stretch>
        </p:blipFill>
        <p:spPr>
          <a:xfrm>
            <a:off x="6084757" y="3626895"/>
            <a:ext cx="341793" cy="482969"/>
          </a:xfrm>
          <a:prstGeom prst="rect">
            <a:avLst/>
          </a:prstGeom>
          <a:noFill/>
          <a:ln>
            <a:noFill/>
          </a:ln>
        </p:spPr>
      </p:pic>
      <p:pic>
        <p:nvPicPr>
          <p:cNvPr id="32" name="Google Shape;788;p40"/>
          <p:cNvPicPr preferRelativeResize="0"/>
          <p:nvPr/>
        </p:nvPicPr>
        <p:blipFill>
          <a:blip r:embed="rId5"/>
          <a:stretch>
            <a:fillRect/>
          </a:stretch>
        </p:blipFill>
        <p:spPr>
          <a:xfrm>
            <a:off x="4415939" y="4573314"/>
            <a:ext cx="593875" cy="593924"/>
          </a:xfrm>
          <a:prstGeom prst="rect">
            <a:avLst/>
          </a:prstGeom>
          <a:noFill/>
          <a:ln>
            <a:noFill/>
          </a:ln>
        </p:spPr>
      </p:pic>
      <p:grpSp>
        <p:nvGrpSpPr>
          <p:cNvPr id="37" name="Group 36"/>
          <p:cNvGrpSpPr/>
          <p:nvPr/>
        </p:nvGrpSpPr>
        <p:grpSpPr>
          <a:xfrm>
            <a:off x="2914046" y="3692348"/>
            <a:ext cx="575736" cy="418341"/>
            <a:chOff x="10338103" y="14780"/>
            <a:chExt cx="1619925" cy="1177069"/>
          </a:xfrm>
        </p:grpSpPr>
        <p:sp>
          <p:nvSpPr>
            <p:cNvPr id="33" name="Google Shape;646;p32"/>
            <p:cNvSpPr/>
            <p:nvPr/>
          </p:nvSpPr>
          <p:spPr>
            <a:xfrm>
              <a:off x="10621886" y="290297"/>
              <a:ext cx="541947" cy="541946"/>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 name="Google Shape;647;p32"/>
            <p:cNvSpPr/>
            <p:nvPr/>
          </p:nvSpPr>
          <p:spPr>
            <a:xfrm rot="1053901">
              <a:off x="11609946" y="530765"/>
              <a:ext cx="348082" cy="348082"/>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 name="Google Shape;648;p32"/>
            <p:cNvSpPr/>
            <p:nvPr/>
          </p:nvSpPr>
          <p:spPr>
            <a:xfrm rot="19312121">
              <a:off x="10385016" y="14780"/>
              <a:ext cx="296431" cy="296431"/>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 name="Google Shape;649;p32"/>
            <p:cNvSpPr/>
            <p:nvPr/>
          </p:nvSpPr>
          <p:spPr>
            <a:xfrm>
              <a:off x="10338103" y="936394"/>
              <a:ext cx="255455" cy="255455"/>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bg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How Do I Get Data?</a:t>
            </a:r>
            <a:endParaRPr dirty="0">
              <a:solidFill>
                <a:srgbClr val="FFFFFF"/>
              </a:solidFill>
            </a:endParaRPr>
          </a:p>
        </p:txBody>
      </p:sp>
      <p:grpSp>
        <p:nvGrpSpPr>
          <p:cNvPr id="643" name="Google Shape;643;p32"/>
          <p:cNvGrpSpPr/>
          <p:nvPr/>
        </p:nvGrpSpPr>
        <p:grpSpPr>
          <a:xfrm>
            <a:off x="9503985" y="-1063906"/>
            <a:ext cx="2916443" cy="3274506"/>
            <a:chOff x="3646980" y="5217545"/>
            <a:chExt cx="1099424" cy="1234405"/>
          </a:xfrm>
        </p:grpSpPr>
        <p:sp>
          <p:nvSpPr>
            <p:cNvPr id="644" name="Google Shape;644;p32"/>
            <p:cNvSpPr/>
            <p:nvPr/>
          </p:nvSpPr>
          <p:spPr>
            <a:xfrm rot="5400000">
              <a:off x="3579489" y="5285036"/>
              <a:ext cx="1234405" cy="1099424"/>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grpSp>
          <p:nvGrpSpPr>
            <p:cNvPr id="645" name="Google Shape;645;p32"/>
            <p:cNvGrpSpPr/>
            <p:nvPr/>
          </p:nvGrpSpPr>
          <p:grpSpPr>
            <a:xfrm>
              <a:off x="3961421" y="5631841"/>
              <a:ext cx="610670" cy="443724"/>
              <a:chOff x="1361704" y="2902649"/>
              <a:chExt cx="610670" cy="443724"/>
            </a:xfrm>
          </p:grpSpPr>
          <p:sp>
            <p:nvSpPr>
              <p:cNvPr id="646" name="Google Shape;646;p32"/>
              <p:cNvSpPr/>
              <p:nvPr/>
            </p:nvSpPr>
            <p:spPr>
              <a:xfrm>
                <a:off x="1468683" y="3006512"/>
                <a:ext cx="204300" cy="204300"/>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7" name="Google Shape;647;p32"/>
              <p:cNvSpPr/>
              <p:nvPr/>
            </p:nvSpPr>
            <p:spPr>
              <a:xfrm rot="1053901">
                <a:off x="1841156" y="3097162"/>
                <a:ext cx="131218" cy="131218"/>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8" name="Google Shape;648;p32"/>
              <p:cNvSpPr/>
              <p:nvPr/>
            </p:nvSpPr>
            <p:spPr>
              <a:xfrm rot="19312121">
                <a:off x="1379389" y="2902649"/>
                <a:ext cx="111747" cy="111747"/>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9" name="Google Shape;649;p32"/>
              <p:cNvSpPr/>
              <p:nvPr/>
            </p:nvSpPr>
            <p:spPr>
              <a:xfrm>
                <a:off x="1361704" y="3250073"/>
                <a:ext cx="96300" cy="96300"/>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657" name="Google Shape;657;p32"/>
          <p:cNvSpPr txBox="1"/>
          <p:nvPr/>
        </p:nvSpPr>
        <p:spPr>
          <a:xfrm>
            <a:off x="9637850" y="1300900"/>
            <a:ext cx="2648700" cy="51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GET DATA</a:t>
            </a:r>
            <a:endParaRPr sz="1800" dirty="0">
              <a:solidFill>
                <a:srgbClr val="FFFFFF"/>
              </a:solidFill>
              <a:latin typeface="Lato Black"/>
              <a:ea typeface="Lato Black"/>
              <a:cs typeface="Lato Black"/>
              <a:sym typeface="Lato Black"/>
            </a:endParaRPr>
          </a:p>
        </p:txBody>
      </p:sp>
      <p:sp>
        <p:nvSpPr>
          <p:cNvPr id="13" name="Google Shape;690;p75"/>
          <p:cNvSpPr txBox="1"/>
          <p:nvPr/>
        </p:nvSpPr>
        <p:spPr>
          <a:xfrm>
            <a:off x="580779" y="1559800"/>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Read in files, images, text, etc. </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Connect to database</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Use an API</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Web scraping</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900"/>
              </a:spcBef>
              <a:buClr>
                <a:schemeClr val="bg2"/>
              </a:buClr>
              <a:buSzPct val="100000"/>
              <a:buFont typeface="Lato Regular" panose="020F0502020204030203"/>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900"/>
              </a:spcBef>
              <a:buClr>
                <a:schemeClr val="bg2"/>
              </a:buClr>
              <a:buSzPct val="100000"/>
              <a:buFont typeface="Lato Regular" panose="020F0502020204030203"/>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sym typeface="Arial" panose="020B0604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bg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Get LOTS OF Data!</a:t>
            </a:r>
            <a:endParaRPr dirty="0">
              <a:solidFill>
                <a:srgbClr val="FFFFFF"/>
              </a:solidFill>
            </a:endParaRPr>
          </a:p>
        </p:txBody>
      </p:sp>
      <p:grpSp>
        <p:nvGrpSpPr>
          <p:cNvPr id="643" name="Google Shape;643;p32"/>
          <p:cNvGrpSpPr/>
          <p:nvPr/>
        </p:nvGrpSpPr>
        <p:grpSpPr>
          <a:xfrm>
            <a:off x="9503985" y="-1063906"/>
            <a:ext cx="2916443" cy="3274506"/>
            <a:chOff x="3646980" y="5217545"/>
            <a:chExt cx="1099424" cy="1234405"/>
          </a:xfrm>
        </p:grpSpPr>
        <p:sp>
          <p:nvSpPr>
            <p:cNvPr id="644" name="Google Shape;644;p32"/>
            <p:cNvSpPr/>
            <p:nvPr/>
          </p:nvSpPr>
          <p:spPr>
            <a:xfrm rot="5400000">
              <a:off x="3579489" y="5285036"/>
              <a:ext cx="1234405" cy="1099424"/>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grpSp>
          <p:nvGrpSpPr>
            <p:cNvPr id="645" name="Google Shape;645;p32"/>
            <p:cNvGrpSpPr/>
            <p:nvPr/>
          </p:nvGrpSpPr>
          <p:grpSpPr>
            <a:xfrm>
              <a:off x="3961421" y="5631841"/>
              <a:ext cx="610670" cy="443724"/>
              <a:chOff x="1361704" y="2902649"/>
              <a:chExt cx="610670" cy="443724"/>
            </a:xfrm>
          </p:grpSpPr>
          <p:sp>
            <p:nvSpPr>
              <p:cNvPr id="646" name="Google Shape;646;p32"/>
              <p:cNvSpPr/>
              <p:nvPr/>
            </p:nvSpPr>
            <p:spPr>
              <a:xfrm>
                <a:off x="1468683" y="3006512"/>
                <a:ext cx="204300" cy="204300"/>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7" name="Google Shape;647;p32"/>
              <p:cNvSpPr/>
              <p:nvPr/>
            </p:nvSpPr>
            <p:spPr>
              <a:xfrm rot="1053901">
                <a:off x="1841156" y="3097162"/>
                <a:ext cx="131218" cy="131218"/>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8" name="Google Shape;648;p32"/>
              <p:cNvSpPr/>
              <p:nvPr/>
            </p:nvSpPr>
            <p:spPr>
              <a:xfrm rot="19312121">
                <a:off x="1379389" y="2902649"/>
                <a:ext cx="111747" cy="111747"/>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9" name="Google Shape;649;p32"/>
              <p:cNvSpPr/>
              <p:nvPr/>
            </p:nvSpPr>
            <p:spPr>
              <a:xfrm>
                <a:off x="1361704" y="3250073"/>
                <a:ext cx="96300" cy="96300"/>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657" name="Google Shape;657;p32"/>
          <p:cNvSpPr txBox="1"/>
          <p:nvPr/>
        </p:nvSpPr>
        <p:spPr>
          <a:xfrm>
            <a:off x="9637850" y="1300900"/>
            <a:ext cx="2648700" cy="51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GET DATA</a:t>
            </a:r>
            <a:endParaRPr sz="1800" dirty="0">
              <a:solidFill>
                <a:srgbClr val="FFFFFF"/>
              </a:solidFill>
              <a:latin typeface="Lato Black"/>
              <a:ea typeface="Lato Black"/>
              <a:cs typeface="Lato Black"/>
              <a:sym typeface="Lato Black"/>
            </a:endParaRPr>
          </a:p>
        </p:txBody>
      </p:sp>
      <p:sp>
        <p:nvSpPr>
          <p:cNvPr id="13" name="Google Shape;696;p76"/>
          <p:cNvSpPr txBox="1"/>
          <p:nvPr/>
        </p:nvSpPr>
        <p:spPr>
          <a:xfrm>
            <a:off x="2468600" y="6265257"/>
            <a:ext cx="7254800" cy="3436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indent="0" algn="ctr">
              <a:spcBef>
                <a:spcPts val="1065"/>
              </a:spcBef>
              <a:buFont typeface="Arial" panose="020B0604020202020204"/>
              <a:buNone/>
            </a:pPr>
            <a:r>
              <a:rPr lang="en-US" sz="1000" u="sng" dirty="0">
                <a:solidFill>
                  <a:schemeClr val="hlink"/>
                </a:solidFill>
                <a:latin typeface="Lato" panose="020F0502020204030203" pitchFamily="34" charset="0"/>
                <a:ea typeface="Lato" panose="020F0502020204030203" pitchFamily="34" charset="0"/>
                <a:cs typeface="Lato" panose="020F0502020204030203" pitchFamily="34" charset="0"/>
                <a:sym typeface="Arial" panose="020B0604020202020204"/>
                <a:hlinkClick r:id="rId1"/>
              </a:rPr>
              <a:t>https://www.researchgate.net/publication/301325506_Analysis_of_Data_Mining_Techniques_and_its_Applications</a:t>
            </a:r>
            <a:endParaRPr lang="en-US" sz="1000" dirty="0">
              <a:latin typeface="Lato" panose="020F0502020204030203" pitchFamily="34" charset="0"/>
              <a:ea typeface="Lato" panose="020F0502020204030203" pitchFamily="34" charset="0"/>
              <a:cs typeface="Lato" panose="020F0502020204030203" pitchFamily="34" charset="0"/>
            </a:endParaRPr>
          </a:p>
        </p:txBody>
      </p:sp>
      <p:pic>
        <p:nvPicPr>
          <p:cNvPr id="14" name="Google Shape;697;p76"/>
          <p:cNvPicPr preferRelativeResize="0"/>
          <p:nvPr/>
        </p:nvPicPr>
        <p:blipFill rotWithShape="1">
          <a:blip r:embed="rId2">
            <a:clrChange>
              <a:clrFrom>
                <a:srgbClr val="FFFFFF"/>
              </a:clrFrom>
              <a:clrTo>
                <a:srgbClr val="FFFFFF">
                  <a:alpha val="0"/>
                </a:srgbClr>
              </a:clrTo>
            </a:clrChange>
          </a:blip>
          <a:srcRect l="1858" t="909" r="2104" b="2077"/>
          <a:stretch>
            <a:fillRect/>
          </a:stretch>
        </p:blipFill>
        <p:spPr>
          <a:xfrm>
            <a:off x="1940052" y="1543097"/>
            <a:ext cx="8311896" cy="45537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16" name="Google Shape;670;p73"/>
          <p:cNvPicPr preferRelativeResize="0"/>
          <p:nvPr/>
        </p:nvPicPr>
        <p:blipFill>
          <a:blip r:embed="rId1"/>
          <a:stretch>
            <a:fillRect/>
          </a:stretch>
        </p:blipFill>
        <p:spPr>
          <a:xfrm>
            <a:off x="6096000" y="1602615"/>
            <a:ext cx="3952990" cy="4593794"/>
          </a:xfrm>
          <a:prstGeom prst="rect">
            <a:avLst/>
          </a:prstGeom>
          <a:noFill/>
          <a:ln>
            <a:noFill/>
          </a:ln>
        </p:spPr>
      </p:pic>
      <p:sp>
        <p:nvSpPr>
          <p:cNvPr id="641" name="Google Shape;641;p32"/>
          <p:cNvSpPr/>
          <p:nvPr/>
        </p:nvSpPr>
        <p:spPr>
          <a:xfrm>
            <a:off x="0" y="0"/>
            <a:ext cx="12192000" cy="1467100"/>
          </a:xfrm>
          <a:prstGeom prst="rect">
            <a:avLst/>
          </a:prstGeom>
          <a:solidFill>
            <a:schemeClr val="bg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Get USEFUL Data!</a:t>
            </a:r>
            <a:endParaRPr dirty="0">
              <a:solidFill>
                <a:srgbClr val="FFFFFF"/>
              </a:solidFill>
            </a:endParaRPr>
          </a:p>
        </p:txBody>
      </p:sp>
      <p:grpSp>
        <p:nvGrpSpPr>
          <p:cNvPr id="643" name="Google Shape;643;p32"/>
          <p:cNvGrpSpPr/>
          <p:nvPr/>
        </p:nvGrpSpPr>
        <p:grpSpPr>
          <a:xfrm>
            <a:off x="9503985" y="-1063906"/>
            <a:ext cx="2916443" cy="3274506"/>
            <a:chOff x="3646980" y="5217545"/>
            <a:chExt cx="1099424" cy="1234405"/>
          </a:xfrm>
        </p:grpSpPr>
        <p:sp>
          <p:nvSpPr>
            <p:cNvPr id="644" name="Google Shape;644;p32"/>
            <p:cNvSpPr/>
            <p:nvPr/>
          </p:nvSpPr>
          <p:spPr>
            <a:xfrm rot="5400000">
              <a:off x="3579489" y="5285036"/>
              <a:ext cx="1234405" cy="1099424"/>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grpSp>
          <p:nvGrpSpPr>
            <p:cNvPr id="645" name="Google Shape;645;p32"/>
            <p:cNvGrpSpPr/>
            <p:nvPr/>
          </p:nvGrpSpPr>
          <p:grpSpPr>
            <a:xfrm>
              <a:off x="3961421" y="5631841"/>
              <a:ext cx="610670" cy="443724"/>
              <a:chOff x="1361704" y="2902649"/>
              <a:chExt cx="610670" cy="443724"/>
            </a:xfrm>
          </p:grpSpPr>
          <p:sp>
            <p:nvSpPr>
              <p:cNvPr id="646" name="Google Shape;646;p32"/>
              <p:cNvSpPr/>
              <p:nvPr/>
            </p:nvSpPr>
            <p:spPr>
              <a:xfrm>
                <a:off x="1468683" y="3006512"/>
                <a:ext cx="204300" cy="204300"/>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7" name="Google Shape;647;p32"/>
              <p:cNvSpPr/>
              <p:nvPr/>
            </p:nvSpPr>
            <p:spPr>
              <a:xfrm rot="1053901">
                <a:off x="1841156" y="3097162"/>
                <a:ext cx="131218" cy="131218"/>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8" name="Google Shape;648;p32"/>
              <p:cNvSpPr/>
              <p:nvPr/>
            </p:nvSpPr>
            <p:spPr>
              <a:xfrm rot="19312121">
                <a:off x="1379389" y="2902649"/>
                <a:ext cx="111747" cy="111747"/>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9" name="Google Shape;649;p32"/>
              <p:cNvSpPr/>
              <p:nvPr/>
            </p:nvSpPr>
            <p:spPr>
              <a:xfrm>
                <a:off x="1361704" y="3250073"/>
                <a:ext cx="96300" cy="96300"/>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657" name="Google Shape;657;p32"/>
          <p:cNvSpPr txBox="1"/>
          <p:nvPr/>
        </p:nvSpPr>
        <p:spPr>
          <a:xfrm>
            <a:off x="9637850" y="1300900"/>
            <a:ext cx="2648700" cy="51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GET DATA</a:t>
            </a:r>
            <a:endParaRPr sz="1800" dirty="0">
              <a:solidFill>
                <a:srgbClr val="FFFFFF"/>
              </a:solidFill>
              <a:latin typeface="Lato Black"/>
              <a:ea typeface="Lato Black"/>
              <a:cs typeface="Lato Black"/>
              <a:sym typeface="Lato Black"/>
            </a:endParaRPr>
          </a:p>
        </p:txBody>
      </p:sp>
      <p:pic>
        <p:nvPicPr>
          <p:cNvPr id="15" name="Google Shape;669;p73"/>
          <p:cNvPicPr preferRelativeResize="0"/>
          <p:nvPr/>
        </p:nvPicPr>
        <p:blipFill>
          <a:blip r:embed="rId2"/>
          <a:stretch>
            <a:fillRect/>
          </a:stretch>
        </p:blipFill>
        <p:spPr>
          <a:xfrm>
            <a:off x="1558578" y="1602615"/>
            <a:ext cx="4197297" cy="4593791"/>
          </a:xfrm>
          <a:prstGeom prst="rect">
            <a:avLst/>
          </a:prstGeom>
          <a:noFill/>
          <a:ln>
            <a:noFill/>
          </a:ln>
        </p:spPr>
      </p:pic>
      <p:sp>
        <p:nvSpPr>
          <p:cNvPr id="17" name="Google Shape;671;p73"/>
          <p:cNvSpPr txBox="1"/>
          <p:nvPr/>
        </p:nvSpPr>
        <p:spPr>
          <a:xfrm>
            <a:off x="5086679" y="6331925"/>
            <a:ext cx="1698800" cy="339200"/>
          </a:xfrm>
          <a:prstGeom prst="rect">
            <a:avLst/>
          </a:prstGeom>
          <a:noFill/>
          <a:ln>
            <a:noFill/>
          </a:ln>
        </p:spPr>
        <p:txBody>
          <a:bodyPr spcFirstLastPara="1" wrap="square" lIns="121900" tIns="121900" rIns="121900" bIns="121900" anchor="t" anchorCtr="0">
            <a:noAutofit/>
          </a:bodyPr>
          <a:lstStyle/>
          <a:p>
            <a:pPr algn="ctr"/>
            <a:r>
              <a:rPr lang="en-GB" sz="1000" u="sng" dirty="0">
                <a:solidFill>
                  <a:srgbClr val="551A8B"/>
                </a:solidFill>
                <a:highlight>
                  <a:srgbClr val="FFFFFF"/>
                </a:highlight>
                <a:latin typeface="Lato" panose="020F0502020204030203" pitchFamily="34" charset="0"/>
                <a:ea typeface="Lato" panose="020F0502020204030203" pitchFamily="34" charset="0"/>
                <a:cs typeface="Lato" panose="020F0502020204030203" pitchFamily="34" charset="0"/>
                <a:hlinkClick r:id="rId3"/>
              </a:rPr>
              <a:t>https://goo.gl/5Wd2vy</a:t>
            </a:r>
            <a:endParaRPr sz="10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bg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lvl="0"/>
            <a:r>
              <a:rPr lang="en-US" dirty="0">
                <a:solidFill>
                  <a:srgbClr val="FFFFFF"/>
                </a:solidFill>
              </a:rPr>
              <a:t>Inspect the Data</a:t>
            </a:r>
            <a:endParaRPr dirty="0">
              <a:solidFill>
                <a:srgbClr val="FFFFFF"/>
              </a:solidFill>
            </a:endParaRPr>
          </a:p>
        </p:txBody>
      </p:sp>
      <p:grpSp>
        <p:nvGrpSpPr>
          <p:cNvPr id="643" name="Google Shape;643;p32"/>
          <p:cNvGrpSpPr/>
          <p:nvPr/>
        </p:nvGrpSpPr>
        <p:grpSpPr>
          <a:xfrm>
            <a:off x="9503985" y="-1063906"/>
            <a:ext cx="2916443" cy="3274506"/>
            <a:chOff x="3646980" y="5217545"/>
            <a:chExt cx="1099424" cy="1234405"/>
          </a:xfrm>
        </p:grpSpPr>
        <p:sp>
          <p:nvSpPr>
            <p:cNvPr id="644" name="Google Shape;644;p32"/>
            <p:cNvSpPr/>
            <p:nvPr/>
          </p:nvSpPr>
          <p:spPr>
            <a:xfrm rot="5400000">
              <a:off x="3579489" y="5285036"/>
              <a:ext cx="1234405" cy="1099424"/>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grpSp>
          <p:nvGrpSpPr>
            <p:cNvPr id="645" name="Google Shape;645;p32"/>
            <p:cNvGrpSpPr/>
            <p:nvPr/>
          </p:nvGrpSpPr>
          <p:grpSpPr>
            <a:xfrm>
              <a:off x="3961421" y="5631841"/>
              <a:ext cx="610670" cy="443724"/>
              <a:chOff x="1361704" y="2902649"/>
              <a:chExt cx="610670" cy="443724"/>
            </a:xfrm>
          </p:grpSpPr>
          <p:sp>
            <p:nvSpPr>
              <p:cNvPr id="646" name="Google Shape;646;p32"/>
              <p:cNvSpPr/>
              <p:nvPr/>
            </p:nvSpPr>
            <p:spPr>
              <a:xfrm>
                <a:off x="1468683" y="3006512"/>
                <a:ext cx="204300" cy="204300"/>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7" name="Google Shape;647;p32"/>
              <p:cNvSpPr/>
              <p:nvPr/>
            </p:nvSpPr>
            <p:spPr>
              <a:xfrm rot="1053901">
                <a:off x="1841156" y="3097162"/>
                <a:ext cx="131218" cy="131218"/>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8" name="Google Shape;648;p32"/>
              <p:cNvSpPr/>
              <p:nvPr/>
            </p:nvSpPr>
            <p:spPr>
              <a:xfrm rot="19312121">
                <a:off x="1379389" y="2902649"/>
                <a:ext cx="111747" cy="111747"/>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9" name="Google Shape;649;p32"/>
              <p:cNvSpPr/>
              <p:nvPr/>
            </p:nvSpPr>
            <p:spPr>
              <a:xfrm>
                <a:off x="1361704" y="3250073"/>
                <a:ext cx="96300" cy="96300"/>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657" name="Google Shape;657;p32"/>
          <p:cNvSpPr txBox="1"/>
          <p:nvPr/>
        </p:nvSpPr>
        <p:spPr>
          <a:xfrm>
            <a:off x="9637850" y="1300900"/>
            <a:ext cx="2648700" cy="51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GET DATA</a:t>
            </a:r>
            <a:endParaRPr sz="1800" dirty="0">
              <a:solidFill>
                <a:srgbClr val="FFFFFF"/>
              </a:solidFill>
              <a:latin typeface="Lato Black"/>
              <a:ea typeface="Lato Black"/>
              <a:cs typeface="Lato Black"/>
              <a:sym typeface="Lato Black"/>
            </a:endParaRPr>
          </a:p>
        </p:txBody>
      </p:sp>
      <p:pic>
        <p:nvPicPr>
          <p:cNvPr id="18" name="Google Shape;703;p77"/>
          <p:cNvPicPr preferRelativeResize="0"/>
          <p:nvPr/>
        </p:nvPicPr>
        <p:blipFill>
          <a:blip r:embed="rId1">
            <a:clrChange>
              <a:clrFrom>
                <a:srgbClr val="F8F8F8"/>
              </a:clrFrom>
              <a:clrTo>
                <a:srgbClr val="F8F8F8">
                  <a:alpha val="0"/>
                </a:srgbClr>
              </a:clrTo>
            </a:clrChange>
          </a:blip>
          <a:stretch>
            <a:fillRect/>
          </a:stretch>
        </p:blipFill>
        <p:spPr>
          <a:xfrm>
            <a:off x="1346233" y="3429001"/>
            <a:ext cx="9281768" cy="2935367"/>
          </a:xfrm>
          <a:prstGeom prst="rect">
            <a:avLst/>
          </a:prstGeom>
          <a:noFill/>
          <a:ln>
            <a:noFill/>
          </a:ln>
        </p:spPr>
      </p:pic>
      <p:sp>
        <p:nvSpPr>
          <p:cNvPr id="14" name="Google Shape;690;p75"/>
          <p:cNvSpPr txBox="1"/>
          <p:nvPr/>
        </p:nvSpPr>
        <p:spPr>
          <a:xfrm>
            <a:off x="580779" y="1563887"/>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Visualize data</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Look at descriptive statistics</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Look for misfielded values</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900"/>
              </a:spcBef>
              <a:buClr>
                <a:srgbClr val="000000"/>
              </a:buClr>
              <a:buSzPct val="100000"/>
              <a:buFont typeface="Lato Regular" panose="020F0502020204030203"/>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sym typeface="Arial" panose="020B0604020202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bg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lvl="0"/>
            <a:r>
              <a:rPr lang="en-US" dirty="0">
                <a:solidFill>
                  <a:srgbClr val="FFFFFF"/>
                </a:solidFill>
              </a:rPr>
              <a:t>Data Bias</a:t>
            </a:r>
            <a:endParaRPr dirty="0">
              <a:solidFill>
                <a:srgbClr val="FFFFFF"/>
              </a:solidFill>
            </a:endParaRPr>
          </a:p>
        </p:txBody>
      </p:sp>
      <p:grpSp>
        <p:nvGrpSpPr>
          <p:cNvPr id="643" name="Google Shape;643;p32"/>
          <p:cNvGrpSpPr/>
          <p:nvPr/>
        </p:nvGrpSpPr>
        <p:grpSpPr>
          <a:xfrm>
            <a:off x="9503985" y="-1063906"/>
            <a:ext cx="2916443" cy="3274506"/>
            <a:chOff x="3646980" y="5217545"/>
            <a:chExt cx="1099424" cy="1234405"/>
          </a:xfrm>
        </p:grpSpPr>
        <p:sp>
          <p:nvSpPr>
            <p:cNvPr id="644" name="Google Shape;644;p32"/>
            <p:cNvSpPr/>
            <p:nvPr/>
          </p:nvSpPr>
          <p:spPr>
            <a:xfrm rot="5400000">
              <a:off x="3579489" y="5285036"/>
              <a:ext cx="1234405" cy="1099424"/>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grpSp>
          <p:nvGrpSpPr>
            <p:cNvPr id="645" name="Google Shape;645;p32"/>
            <p:cNvGrpSpPr/>
            <p:nvPr/>
          </p:nvGrpSpPr>
          <p:grpSpPr>
            <a:xfrm>
              <a:off x="3961421" y="5631841"/>
              <a:ext cx="610670" cy="443724"/>
              <a:chOff x="1361704" y="2902649"/>
              <a:chExt cx="610670" cy="443724"/>
            </a:xfrm>
          </p:grpSpPr>
          <p:sp>
            <p:nvSpPr>
              <p:cNvPr id="646" name="Google Shape;646;p32"/>
              <p:cNvSpPr/>
              <p:nvPr/>
            </p:nvSpPr>
            <p:spPr>
              <a:xfrm>
                <a:off x="1468683" y="3006512"/>
                <a:ext cx="204300" cy="204300"/>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7" name="Google Shape;647;p32"/>
              <p:cNvSpPr/>
              <p:nvPr/>
            </p:nvSpPr>
            <p:spPr>
              <a:xfrm rot="1053901">
                <a:off x="1841156" y="3097162"/>
                <a:ext cx="131218" cy="131218"/>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8" name="Google Shape;648;p32"/>
              <p:cNvSpPr/>
              <p:nvPr/>
            </p:nvSpPr>
            <p:spPr>
              <a:xfrm rot="19312121">
                <a:off x="1379389" y="2902649"/>
                <a:ext cx="111747" cy="111747"/>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649" name="Google Shape;649;p32"/>
              <p:cNvSpPr/>
              <p:nvPr/>
            </p:nvSpPr>
            <p:spPr>
              <a:xfrm>
                <a:off x="1361704" y="3250073"/>
                <a:ext cx="96300" cy="96300"/>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657" name="Google Shape;657;p32"/>
          <p:cNvSpPr txBox="1"/>
          <p:nvPr/>
        </p:nvSpPr>
        <p:spPr>
          <a:xfrm>
            <a:off x="9637850" y="1300900"/>
            <a:ext cx="2648700" cy="51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GET DATA</a:t>
            </a:r>
            <a:endParaRPr sz="1800" dirty="0">
              <a:solidFill>
                <a:srgbClr val="FFFFFF"/>
              </a:solidFill>
              <a:latin typeface="Lato Black"/>
              <a:ea typeface="Lato Black"/>
              <a:cs typeface="Lato Black"/>
              <a:sym typeface="Lato Black"/>
            </a:endParaRPr>
          </a:p>
        </p:txBody>
      </p:sp>
      <p:pic>
        <p:nvPicPr>
          <p:cNvPr id="15" name="Google Shape;661;p72"/>
          <p:cNvPicPr preferRelativeResize="0"/>
          <p:nvPr/>
        </p:nvPicPr>
        <p:blipFill>
          <a:blip r:embed="rId1"/>
          <a:stretch>
            <a:fillRect/>
          </a:stretch>
        </p:blipFill>
        <p:spPr>
          <a:xfrm>
            <a:off x="1451608" y="1818700"/>
            <a:ext cx="7464568" cy="2704968"/>
          </a:xfrm>
          <a:prstGeom prst="rect">
            <a:avLst/>
          </a:prstGeom>
          <a:ln w="19050" cap="sq">
            <a:solidFill>
              <a:schemeClr val="bg2"/>
            </a:solidFill>
            <a:prstDash val="solid"/>
            <a:miter lim="800000"/>
            <a:headEnd/>
            <a:tailEnd/>
          </a:ln>
          <a:effectLst>
            <a:outerShdw blurRad="50800" dist="38100" dir="2700000" algn="tl" rotWithShape="0">
              <a:srgbClr val="000000">
                <a:alpha val="43000"/>
              </a:srgbClr>
            </a:outerShdw>
          </a:effectLst>
        </p:spPr>
      </p:pic>
      <p:pic>
        <p:nvPicPr>
          <p:cNvPr id="16" name="Google Shape;663;p72"/>
          <p:cNvPicPr preferRelativeResize="0"/>
          <p:nvPr/>
        </p:nvPicPr>
        <p:blipFill rotWithShape="1">
          <a:blip r:embed="rId2"/>
          <a:srcRect r="6419" b="5232"/>
          <a:stretch>
            <a:fillRect/>
          </a:stretch>
        </p:blipFill>
        <p:spPr>
          <a:xfrm>
            <a:off x="1451607" y="4701097"/>
            <a:ext cx="6715293" cy="1467099"/>
          </a:xfrm>
          <a:prstGeom prst="rect">
            <a:avLst/>
          </a:prstGeom>
          <a:ln w="19050" cap="sq">
            <a:solidFill>
              <a:schemeClr val="bg2"/>
            </a:solidFill>
            <a:miter lim="800000"/>
            <a:headEnd/>
            <a:tailEnd/>
          </a:ln>
          <a:effectLst>
            <a:outerShdw blurRad="57150" dist="50800" dir="2700000" algn="tl" rotWithShape="0">
              <a:srgbClr val="000000">
                <a:alpha val="40000"/>
              </a:srgbClr>
            </a:outerShdw>
          </a:effectLst>
        </p:spPr>
      </p:pic>
      <p:sp>
        <p:nvSpPr>
          <p:cNvPr id="17" name="Google Shape;671;p73"/>
          <p:cNvSpPr txBox="1"/>
          <p:nvPr/>
        </p:nvSpPr>
        <p:spPr>
          <a:xfrm>
            <a:off x="0" y="6331925"/>
            <a:ext cx="12192000" cy="339200"/>
          </a:xfrm>
          <a:prstGeom prst="rect">
            <a:avLst/>
          </a:prstGeom>
          <a:noFill/>
          <a:ln>
            <a:noFill/>
          </a:ln>
        </p:spPr>
        <p:txBody>
          <a:bodyPr spcFirstLastPara="1" wrap="square" lIns="121900" tIns="121900" rIns="121900" bIns="121900" anchor="t" anchorCtr="0">
            <a:noAutofit/>
          </a:bodyPr>
          <a:lstStyle/>
          <a:p>
            <a:pPr lvl="0" algn="ctr"/>
            <a:r>
              <a:rPr lang="en-US" sz="1000" u="sng" dirty="0">
                <a:solidFill>
                  <a:schemeClr val="hlink"/>
                </a:solidFill>
                <a:highlight>
                  <a:srgbClr val="FFFFFF"/>
                </a:highlight>
                <a:latin typeface="Lato" panose="020F0502020204030203" pitchFamily="34" charset="0"/>
                <a:ea typeface="Lato" panose="020F0502020204030203" pitchFamily="34" charset="0"/>
                <a:cs typeface="Lato" panose="020F0502020204030203" pitchFamily="34" charset="0"/>
                <a:hlinkClick r:id="rId3"/>
              </a:rPr>
              <a:t>https://www.newscientist.com/article/2166207-discriminating-algorithms-5-times-ai-showed-prejudice/</a:t>
            </a:r>
            <a:endParaRPr lang="en-US" sz="1000" dirty="0">
              <a:highlight>
                <a:srgbClr val="FFFFFF"/>
              </a:highlight>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778" y="186875"/>
            <a:ext cx="5515221" cy="1127700"/>
          </a:xfrm>
        </p:spPr>
        <p:txBody>
          <a:bodyPr/>
          <a:lstStyle/>
          <a:p>
            <a:r>
              <a:rPr lang="en-US" dirty="0"/>
              <a:t>Model Development</a:t>
            </a:r>
            <a:endParaRPr lang="en-US" dirty="0"/>
          </a:p>
        </p:txBody>
      </p:sp>
      <p:sp>
        <p:nvSpPr>
          <p:cNvPr id="3" name="Google Shape;616;p31"/>
          <p:cNvSpPr/>
          <p:nvPr/>
        </p:nvSpPr>
        <p:spPr>
          <a:xfrm>
            <a:off x="2173775"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5" name="Google Shape;616;p31"/>
          <p:cNvSpPr/>
          <p:nvPr/>
        </p:nvSpPr>
        <p:spPr>
          <a:xfrm>
            <a:off x="5279831"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6" name="Google Shape;616;p31"/>
          <p:cNvSpPr/>
          <p:nvPr/>
        </p:nvSpPr>
        <p:spPr>
          <a:xfrm>
            <a:off x="3719546" y="4386942"/>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7" name="Google Shape;616;p31"/>
          <p:cNvSpPr/>
          <p:nvPr/>
        </p:nvSpPr>
        <p:spPr>
          <a:xfrm>
            <a:off x="5279830" y="1601939"/>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8" name="Google Shape;616;p31"/>
          <p:cNvSpPr/>
          <p:nvPr/>
        </p:nvSpPr>
        <p:spPr>
          <a:xfrm>
            <a:off x="8066574" y="292115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1F9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17" name="Circular Arrow 16"/>
          <p:cNvSpPr/>
          <p:nvPr/>
        </p:nvSpPr>
        <p:spPr>
          <a:xfrm rot="15415229">
            <a:off x="4968885" y="2870775"/>
            <a:ext cx="1045029" cy="1000780"/>
          </a:xfrm>
          <a:prstGeom prst="circularArrow">
            <a:avLst>
              <a:gd name="adj1" fmla="val 5875"/>
              <a:gd name="adj2" fmla="val 1142319"/>
              <a:gd name="adj3" fmla="val 20308543"/>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ular Arrow 17"/>
          <p:cNvSpPr/>
          <p:nvPr/>
        </p:nvSpPr>
        <p:spPr>
          <a:xfrm rot="4623165">
            <a:off x="6499965" y="2870775"/>
            <a:ext cx="1045029" cy="1000780"/>
          </a:xfrm>
          <a:prstGeom prst="circularArrow">
            <a:avLst>
              <a:gd name="adj1" fmla="val 6798"/>
              <a:gd name="adj2" fmla="val 972929"/>
              <a:gd name="adj3" fmla="val 20462587"/>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4"/>
          <p:cNvSpPr txBox="1"/>
          <p:nvPr/>
        </p:nvSpPr>
        <p:spPr>
          <a:xfrm>
            <a:off x="2255189" y="4144230"/>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Get Data</a:t>
            </a:r>
            <a:endParaRPr dirty="0">
              <a:solidFill>
                <a:schemeClr val="bg1"/>
              </a:solidFill>
            </a:endParaRPr>
          </a:p>
        </p:txBody>
      </p:sp>
      <p:sp>
        <p:nvSpPr>
          <p:cNvPr id="21" name="TextBox 14"/>
          <p:cNvSpPr txBox="1"/>
          <p:nvPr/>
        </p:nvSpPr>
        <p:spPr>
          <a:xfrm>
            <a:off x="3800962" y="5102172"/>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Prepare Data</a:t>
            </a:r>
            <a:endParaRPr dirty="0">
              <a:solidFill>
                <a:schemeClr val="bg1"/>
              </a:solidFill>
            </a:endParaRPr>
          </a:p>
        </p:txBody>
      </p:sp>
      <p:sp>
        <p:nvSpPr>
          <p:cNvPr id="22" name="TextBox 14"/>
          <p:cNvSpPr txBox="1"/>
          <p:nvPr/>
        </p:nvSpPr>
        <p:spPr>
          <a:xfrm>
            <a:off x="5361244" y="4141784"/>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Build Model</a:t>
            </a:r>
            <a:endParaRPr dirty="0">
              <a:solidFill>
                <a:schemeClr val="bg1"/>
              </a:solidFill>
            </a:endParaRPr>
          </a:p>
        </p:txBody>
      </p:sp>
      <p:sp>
        <p:nvSpPr>
          <p:cNvPr id="23" name="TextBox 14"/>
          <p:cNvSpPr txBox="1"/>
          <p:nvPr/>
        </p:nvSpPr>
        <p:spPr>
          <a:xfrm>
            <a:off x="5361244" y="2317169"/>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Evaluate Model</a:t>
            </a:r>
            <a:endParaRPr dirty="0">
              <a:solidFill>
                <a:schemeClr val="bg1"/>
              </a:solidFill>
            </a:endParaRPr>
          </a:p>
        </p:txBody>
      </p:sp>
      <p:sp>
        <p:nvSpPr>
          <p:cNvPr id="24" name="TextBox 14"/>
          <p:cNvSpPr txBox="1"/>
          <p:nvPr/>
        </p:nvSpPr>
        <p:spPr>
          <a:xfrm>
            <a:off x="8147988" y="3633933"/>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Share &amp; Collaborate</a:t>
            </a:r>
            <a:endParaRPr lang="en-US" dirty="0">
              <a:solidFill>
                <a:schemeClr val="bg1"/>
              </a:solidFill>
            </a:endParaRPr>
          </a:p>
        </p:txBody>
      </p:sp>
      <p:pic>
        <p:nvPicPr>
          <p:cNvPr id="26" name="Google Shape;620;p31"/>
          <p:cNvPicPr preferRelativeResize="0"/>
          <p:nvPr/>
        </p:nvPicPr>
        <p:blipFill>
          <a:blip r:embed="rId1"/>
          <a:stretch>
            <a:fillRect/>
          </a:stretch>
        </p:blipFill>
        <p:spPr>
          <a:xfrm>
            <a:off x="5984052" y="1759688"/>
            <a:ext cx="543204" cy="543202"/>
          </a:xfrm>
          <a:prstGeom prst="rect">
            <a:avLst/>
          </a:prstGeom>
          <a:noFill/>
          <a:ln>
            <a:noFill/>
          </a:ln>
        </p:spPr>
      </p:pic>
      <p:pic>
        <p:nvPicPr>
          <p:cNvPr id="27" name="Google Shape;801;p40"/>
          <p:cNvPicPr preferRelativeResize="0"/>
          <p:nvPr/>
        </p:nvPicPr>
        <p:blipFill>
          <a:blip r:embed="rId2"/>
          <a:stretch>
            <a:fillRect/>
          </a:stretch>
        </p:blipFill>
        <p:spPr>
          <a:xfrm>
            <a:off x="8644734" y="3825295"/>
            <a:ext cx="795325" cy="795333"/>
          </a:xfrm>
          <a:prstGeom prst="rect">
            <a:avLst/>
          </a:prstGeom>
          <a:noFill/>
          <a:ln>
            <a:noFill/>
          </a:ln>
        </p:spPr>
      </p:pic>
      <p:pic>
        <p:nvPicPr>
          <p:cNvPr id="29" name="Google Shape;793;p40"/>
          <p:cNvPicPr preferRelativeResize="0"/>
          <p:nvPr/>
        </p:nvPicPr>
        <p:blipFill rotWithShape="1">
          <a:blip r:embed="rId3"/>
          <a:srcRect l="13930" t="13930" r="13930" b="13930"/>
          <a:stretch>
            <a:fillRect/>
          </a:stretch>
        </p:blipFill>
        <p:spPr>
          <a:xfrm>
            <a:off x="8630917" y="2938502"/>
            <a:ext cx="822960" cy="822960"/>
          </a:xfrm>
          <a:prstGeom prst="rect">
            <a:avLst/>
          </a:prstGeom>
          <a:noFill/>
          <a:ln>
            <a:noFill/>
          </a:ln>
        </p:spPr>
      </p:pic>
      <p:pic>
        <p:nvPicPr>
          <p:cNvPr id="31" name="Google Shape;713;p36"/>
          <p:cNvPicPr preferRelativeResize="0"/>
          <p:nvPr/>
        </p:nvPicPr>
        <p:blipFill rotWithShape="1">
          <a:blip r:embed="rId4">
            <a:duotone>
              <a:prstClr val="black"/>
              <a:schemeClr val="tx2">
                <a:tint val="45000"/>
                <a:satMod val="400000"/>
              </a:schemeClr>
            </a:duotone>
          </a:blip>
          <a:srcRect/>
          <a:stretch>
            <a:fillRect/>
          </a:stretch>
        </p:blipFill>
        <p:spPr>
          <a:xfrm>
            <a:off x="6084757" y="3626895"/>
            <a:ext cx="341793" cy="482969"/>
          </a:xfrm>
          <a:prstGeom prst="rect">
            <a:avLst/>
          </a:prstGeom>
          <a:noFill/>
          <a:ln>
            <a:noFill/>
          </a:ln>
        </p:spPr>
      </p:pic>
      <p:pic>
        <p:nvPicPr>
          <p:cNvPr id="32" name="Google Shape;788;p40"/>
          <p:cNvPicPr preferRelativeResize="0"/>
          <p:nvPr/>
        </p:nvPicPr>
        <p:blipFill>
          <a:blip r:embed="rId5"/>
          <a:stretch>
            <a:fillRect/>
          </a:stretch>
        </p:blipFill>
        <p:spPr>
          <a:xfrm>
            <a:off x="4415939" y="4573314"/>
            <a:ext cx="593875" cy="593924"/>
          </a:xfrm>
          <a:prstGeom prst="rect">
            <a:avLst/>
          </a:prstGeom>
          <a:noFill/>
          <a:ln>
            <a:noFill/>
          </a:ln>
        </p:spPr>
      </p:pic>
      <p:grpSp>
        <p:nvGrpSpPr>
          <p:cNvPr id="37" name="Group 36"/>
          <p:cNvGrpSpPr/>
          <p:nvPr/>
        </p:nvGrpSpPr>
        <p:grpSpPr>
          <a:xfrm>
            <a:off x="2914046" y="3692348"/>
            <a:ext cx="575736" cy="418341"/>
            <a:chOff x="10338103" y="14780"/>
            <a:chExt cx="1619925" cy="1177069"/>
          </a:xfrm>
        </p:grpSpPr>
        <p:sp>
          <p:nvSpPr>
            <p:cNvPr id="33" name="Google Shape;646;p32"/>
            <p:cNvSpPr/>
            <p:nvPr/>
          </p:nvSpPr>
          <p:spPr>
            <a:xfrm>
              <a:off x="10621886" y="290297"/>
              <a:ext cx="541947" cy="541946"/>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 name="Google Shape;647;p32"/>
            <p:cNvSpPr/>
            <p:nvPr/>
          </p:nvSpPr>
          <p:spPr>
            <a:xfrm rot="1053901">
              <a:off x="11609946" y="530765"/>
              <a:ext cx="348082" cy="348082"/>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 name="Google Shape;648;p32"/>
            <p:cNvSpPr/>
            <p:nvPr/>
          </p:nvSpPr>
          <p:spPr>
            <a:xfrm rot="19312121">
              <a:off x="10385016" y="14780"/>
              <a:ext cx="296431" cy="296431"/>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 name="Google Shape;649;p32"/>
            <p:cNvSpPr/>
            <p:nvPr/>
          </p:nvSpPr>
          <p:spPr>
            <a:xfrm>
              <a:off x="10338103" y="936394"/>
              <a:ext cx="255455" cy="255455"/>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Missing Values</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p:cNvPicPr preferRelativeResize="0"/>
          <p:nvPr/>
        </p:nvPicPr>
        <p:blipFill>
          <a:blip r:embed="rId1"/>
          <a:stretch>
            <a:fillRect/>
          </a:stretch>
        </p:blipFill>
        <p:spPr>
          <a:xfrm>
            <a:off x="10503792" y="186875"/>
            <a:ext cx="922822" cy="922898"/>
          </a:xfrm>
          <a:prstGeom prst="rect">
            <a:avLst/>
          </a:prstGeom>
          <a:noFill/>
          <a:ln>
            <a:noFill/>
          </a:ln>
        </p:spPr>
      </p:pic>
      <p:sp>
        <p:nvSpPr>
          <p:cNvPr id="7" name="Google Shape;690;p75"/>
          <p:cNvSpPr txBox="1"/>
          <p:nvPr/>
        </p:nvSpPr>
        <p:spPr>
          <a:xfrm>
            <a:off x="580780" y="1653975"/>
            <a:ext cx="3729964"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Are these missing at random?</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Example: those with higher salaries may not report income on survey</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Will removing these introduce bias?</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sp>
        <p:nvSpPr>
          <p:cNvPr id="8" name="Google Shape;671;p73"/>
          <p:cNvSpPr txBox="1"/>
          <p:nvPr/>
        </p:nvSpPr>
        <p:spPr>
          <a:xfrm>
            <a:off x="0" y="6331925"/>
            <a:ext cx="12192000" cy="339200"/>
          </a:xfrm>
          <a:prstGeom prst="rect">
            <a:avLst/>
          </a:prstGeom>
          <a:noFill/>
          <a:ln>
            <a:noFill/>
          </a:ln>
        </p:spPr>
        <p:txBody>
          <a:bodyPr spcFirstLastPara="1" wrap="square" lIns="121900" tIns="121900" rIns="121900" bIns="121900" anchor="t" anchorCtr="0">
            <a:noAutofit/>
          </a:bodyPr>
          <a:lstStyle/>
          <a:p>
            <a:pPr algn="ctr"/>
            <a:r>
              <a:rPr lang="en-US" sz="1000" u="sng" dirty="0">
                <a:solidFill>
                  <a:schemeClr val="hlink"/>
                </a:solidFill>
                <a:highlight>
                  <a:srgbClr val="FFFFFF"/>
                </a:highlight>
                <a:hlinkClick r:id="rId2"/>
              </a:rPr>
              <a:t>https://towardsdatascience.com/how-to-handle-missing-data-8646b18db0d4</a:t>
            </a:r>
            <a:endParaRPr lang="en-US" sz="1000" dirty="0">
              <a:highlight>
                <a:srgbClr val="FFFFFF"/>
              </a:highlight>
            </a:endParaRPr>
          </a:p>
        </p:txBody>
      </p:sp>
      <p:pic>
        <p:nvPicPr>
          <p:cNvPr id="10" name="Google Shape;724;p80"/>
          <p:cNvPicPr preferRelativeResize="0"/>
          <p:nvPr/>
        </p:nvPicPr>
        <p:blipFill rotWithShape="1">
          <a:blip r:embed="rId3">
            <a:clrChange>
              <a:clrFrom>
                <a:srgbClr val="FEFEFE"/>
              </a:clrFrom>
              <a:clrTo>
                <a:srgbClr val="FEFEFE">
                  <a:alpha val="0"/>
                </a:srgbClr>
              </a:clrTo>
            </a:clrChange>
          </a:blip>
          <a:srcRect r="1419"/>
          <a:stretch>
            <a:fillRect/>
          </a:stretch>
        </p:blipFill>
        <p:spPr>
          <a:xfrm>
            <a:off x="5316076" y="1501450"/>
            <a:ext cx="5465136" cy="4929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Scaling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p:cNvPicPr preferRelativeResize="0"/>
          <p:nvPr/>
        </p:nvPicPr>
        <p:blipFill>
          <a:blip r:embed="rId1"/>
          <a:stretch>
            <a:fillRect/>
          </a:stretch>
        </p:blipFill>
        <p:spPr>
          <a:xfrm>
            <a:off x="10503792" y="186875"/>
            <a:ext cx="922822" cy="922898"/>
          </a:xfrm>
          <a:prstGeom prst="rect">
            <a:avLst/>
          </a:prstGeom>
          <a:noFill/>
          <a:ln>
            <a:noFill/>
          </a:ln>
        </p:spPr>
      </p:pic>
      <p:sp>
        <p:nvSpPr>
          <p:cNvPr id="7" name="Google Shape;690;p75"/>
          <p:cNvSpPr txBox="1"/>
          <p:nvPr/>
        </p:nvSpPr>
        <p:spPr>
          <a:xfrm>
            <a:off x="580779" y="1653975"/>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Compare features with different units or scales</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Rescales data to have a mean of 0 and a standard deviation of 1</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Changing range of data</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pic>
        <p:nvPicPr>
          <p:cNvPr id="8" name="Google Shape;768;p86"/>
          <p:cNvPicPr preferRelativeResize="0"/>
          <p:nvPr/>
        </p:nvPicPr>
        <p:blipFill>
          <a:blip r:embed="rId2"/>
          <a:stretch>
            <a:fillRect/>
          </a:stretch>
        </p:blipFill>
        <p:spPr>
          <a:xfrm>
            <a:off x="6546549" y="2284464"/>
            <a:ext cx="4687508" cy="3924711"/>
          </a:xfrm>
          <a:prstGeom prst="rect">
            <a:avLst/>
          </a:prstGeom>
          <a:noFill/>
          <a:ln>
            <a:noFill/>
          </a:ln>
        </p:spPr>
      </p:pic>
      <p:sp>
        <p:nvSpPr>
          <p:cNvPr id="9" name="Google Shape;671;p73"/>
          <p:cNvSpPr txBox="1"/>
          <p:nvPr/>
        </p:nvSpPr>
        <p:spPr>
          <a:xfrm>
            <a:off x="0" y="6331925"/>
            <a:ext cx="12192000" cy="339200"/>
          </a:xfrm>
          <a:prstGeom prst="rect">
            <a:avLst/>
          </a:prstGeom>
          <a:noFill/>
          <a:ln>
            <a:noFill/>
          </a:ln>
        </p:spPr>
        <p:txBody>
          <a:bodyPr spcFirstLastPara="1" wrap="square" lIns="121900" tIns="121900" rIns="121900" bIns="121900" anchor="t" anchorCtr="0">
            <a:noAutofit/>
          </a:bodyPr>
          <a:lstStyle/>
          <a:p>
            <a:pPr lvl="0" algn="ctr"/>
            <a:r>
              <a:rPr lang="en-US" sz="1000" u="sng" dirty="0">
                <a:solidFill>
                  <a:schemeClr val="hlink"/>
                </a:solidFill>
                <a:highlight>
                  <a:srgbClr val="FFFFFF"/>
                </a:highlight>
                <a:latin typeface="Lato" panose="020F0502020204030203" pitchFamily="34" charset="0"/>
                <a:ea typeface="Lato" panose="020F0502020204030203" pitchFamily="34" charset="0"/>
                <a:cs typeface="Lato" panose="020F0502020204030203" pitchFamily="34" charset="0"/>
                <a:hlinkClick r:id="rId3"/>
              </a:rPr>
              <a:t>https://becominghuman.ai/demystifying-feature-scaling-baff53e9b3fd</a:t>
            </a:r>
            <a:endParaRPr lang="en-US" sz="1100" dirty="0">
              <a:highlight>
                <a:srgbClr val="FFFFFF"/>
              </a:highlight>
              <a:latin typeface="Lato" panose="020F0502020204030203" pitchFamily="34" charset="0"/>
              <a:ea typeface="Lato" panose="020F0502020204030203" pitchFamily="34" charset="0"/>
              <a:cs typeface="Lato" panose="020F0502020204030203" pitchFamily="34" charset="0"/>
              <a:sym typeface="Georgia" panose="02040502050405020303"/>
            </a:endParaRPr>
          </a:p>
        </p:txBody>
      </p:sp>
      <p:pic>
        <p:nvPicPr>
          <p:cNvPr id="10" name="Google Shape;767;p86"/>
          <p:cNvPicPr preferRelativeResize="0"/>
          <p:nvPr/>
        </p:nvPicPr>
        <p:blipFill>
          <a:blip r:embed="rId4"/>
          <a:stretch>
            <a:fillRect/>
          </a:stretch>
        </p:blipFill>
        <p:spPr>
          <a:xfrm>
            <a:off x="2149595" y="4399350"/>
            <a:ext cx="2217667" cy="12474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8" y="186875"/>
            <a:ext cx="5751441"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Scaling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p:cNvPicPr preferRelativeResize="0"/>
          <p:nvPr/>
        </p:nvPicPr>
        <p:blipFill>
          <a:blip r:embed="rId1"/>
          <a:stretch>
            <a:fillRect/>
          </a:stretch>
        </p:blipFill>
        <p:spPr>
          <a:xfrm>
            <a:off x="10503792" y="186875"/>
            <a:ext cx="922822" cy="922898"/>
          </a:xfrm>
          <a:prstGeom prst="rect">
            <a:avLst/>
          </a:prstGeom>
          <a:noFill/>
          <a:ln>
            <a:noFill/>
          </a:ln>
        </p:spPr>
      </p:pic>
      <p:pic>
        <p:nvPicPr>
          <p:cNvPr id="8" name="Google Shape;774;p87"/>
          <p:cNvPicPr preferRelativeResize="0"/>
          <p:nvPr/>
        </p:nvPicPr>
        <p:blipFill rotWithShape="1">
          <a:blip r:embed="rId2"/>
          <a:srcRect r="6838"/>
          <a:stretch>
            <a:fillRect/>
          </a:stretch>
        </p:blipFill>
        <p:spPr>
          <a:xfrm>
            <a:off x="449555" y="1464236"/>
            <a:ext cx="6013885" cy="4841297"/>
          </a:xfrm>
          <a:prstGeom prst="rect">
            <a:avLst/>
          </a:prstGeom>
          <a:noFill/>
          <a:ln>
            <a:noFill/>
          </a:ln>
        </p:spPr>
      </p:pic>
      <p:sp>
        <p:nvSpPr>
          <p:cNvPr id="9" name="Google Shape;690;p75"/>
          <p:cNvSpPr txBox="1"/>
          <p:nvPr/>
        </p:nvSpPr>
        <p:spPr>
          <a:xfrm>
            <a:off x="6711989" y="2928473"/>
            <a:ext cx="4732969" cy="2488178"/>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Scaling fixed the “compression” on y-axis but x-axis is still problematic</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Y-axis would dominate when comparing</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Assistants</a:t>
            </a:r>
            <a:endParaRPr lang="en-US" dirty="0"/>
          </a:p>
        </p:txBody>
      </p:sp>
      <p:sp>
        <p:nvSpPr>
          <p:cNvPr id="3" name="Group"/>
          <p:cNvSpPr txBox="1"/>
          <p:nvPr/>
        </p:nvSpPr>
        <p:spPr>
          <a:xfrm>
            <a:off x="4093360" y="4467553"/>
            <a:ext cx="3755136" cy="697627"/>
          </a:xfrm>
          <a:prstGeom prst="rect">
            <a:avLst/>
          </a:prstGeom>
          <a:noFill/>
          <a:ln w="12700" cap="flat">
            <a:noFill/>
            <a:miter lim="400000"/>
          </a:ln>
          <a:effectLst/>
        </p:spPr>
        <p:txBody>
          <a:bodyPr wrap="square" lIns="25400" tIns="25400" rIns="25400" bIns="25400" numCol="1" anchor="t">
            <a:spAutoFit/>
          </a:bodyPr>
          <a:lstStyle/>
          <a:p>
            <a:pPr algn="ct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Josh Poduska</a:t>
            </a:r>
            <a:endParaRPr lang="en-US" dirty="0">
              <a:solidFill>
                <a:srgbClr val="0070C0"/>
              </a:solidFill>
              <a:latin typeface="Lato" panose="020F0502020204030203" pitchFamily="34" charset="0"/>
              <a:ea typeface="Lato" panose="020F0502020204030203" pitchFamily="34" charset="0"/>
              <a:cs typeface="Lato" panose="020F0502020204030203" pitchFamily="34" charset="0"/>
            </a:endParaRPr>
          </a:p>
          <a:p>
            <a:pPr algn="ctr" defTabSz="584200">
              <a:defRPr sz="2400">
                <a:solidFill>
                  <a:srgbClr val="FFFFFF"/>
                </a:solidFill>
              </a:defRPr>
            </a:pPr>
            <a:r>
              <a:rPr lang="en-US" sz="1800" dirty="0">
                <a:solidFill>
                  <a:srgbClr val="0070C0"/>
                </a:solidFill>
                <a:latin typeface="Lato" panose="020F0502020204030203" pitchFamily="34" charset="0"/>
                <a:ea typeface="Lato" panose="020F0502020204030203" pitchFamily="34" charset="0"/>
                <a:cs typeface="Lato" panose="020F0502020204030203" pitchFamily="34" charset="0"/>
              </a:rPr>
              <a:t>Chief Field Data Scientist | Domino</a:t>
            </a:r>
            <a:endParaRPr sz="18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1026" name="Picture 2" descr="profil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1230" y="1955855"/>
            <a:ext cx="2389698" cy="2389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Outliers</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p:cNvPicPr preferRelativeResize="0"/>
          <p:nvPr/>
        </p:nvPicPr>
        <p:blipFill>
          <a:blip r:embed="rId1"/>
          <a:stretch>
            <a:fillRect/>
          </a:stretch>
        </p:blipFill>
        <p:spPr>
          <a:xfrm>
            <a:off x="10503792" y="186875"/>
            <a:ext cx="922822" cy="922898"/>
          </a:xfrm>
          <a:prstGeom prst="rect">
            <a:avLst/>
          </a:prstGeom>
          <a:noFill/>
          <a:ln>
            <a:noFill/>
          </a:ln>
        </p:spPr>
      </p:pic>
      <p:sp>
        <p:nvSpPr>
          <p:cNvPr id="7" name="Google Shape;690;p75"/>
          <p:cNvSpPr txBox="1"/>
          <p:nvPr/>
        </p:nvSpPr>
        <p:spPr>
          <a:xfrm>
            <a:off x="580779" y="1653975"/>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Identify statistically </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Consider the cause - sampling, experimental, or data entry errors?</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Methods to correct for outliers: </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Delete</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Impute - replace with mean, median, or most frequent</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Transform or bin data</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sp>
        <p:nvSpPr>
          <p:cNvPr id="8" name="Google Shape;671;p73"/>
          <p:cNvSpPr txBox="1"/>
          <p:nvPr/>
        </p:nvSpPr>
        <p:spPr>
          <a:xfrm>
            <a:off x="0" y="6331925"/>
            <a:ext cx="12192000" cy="339200"/>
          </a:xfrm>
          <a:prstGeom prst="rect">
            <a:avLst/>
          </a:prstGeom>
          <a:noFill/>
          <a:ln>
            <a:noFill/>
          </a:ln>
        </p:spPr>
        <p:txBody>
          <a:bodyPr spcFirstLastPara="1" wrap="square" lIns="121900" tIns="121900" rIns="121900" bIns="121900" anchor="t" anchorCtr="0">
            <a:noAutofit/>
          </a:bodyPr>
          <a:lstStyle/>
          <a:p>
            <a:pPr algn="ctr"/>
            <a:r>
              <a:rPr lang="en-US" sz="1000" u="sng" dirty="0">
                <a:solidFill>
                  <a:schemeClr val="hlink"/>
                </a:solidFill>
                <a:highlight>
                  <a:srgbClr val="FFFFFF"/>
                </a:highlight>
                <a:hlinkClick r:id="rId2"/>
              </a:rPr>
              <a:t>https://medium.com/datadriveninvestor/unboxing-outliers-in-machine-learning-d43fe40d88a6</a:t>
            </a:r>
            <a:endParaRPr lang="en-US" sz="1000" dirty="0">
              <a:highlight>
                <a:srgbClr val="FFFFFF"/>
              </a:highlight>
            </a:endParaRPr>
          </a:p>
        </p:txBody>
      </p:sp>
      <p:pic>
        <p:nvPicPr>
          <p:cNvPr id="9" name="Google Shape;716;p79"/>
          <p:cNvPicPr preferRelativeResize="0"/>
          <p:nvPr/>
        </p:nvPicPr>
        <p:blipFill rotWithShape="1">
          <a:blip r:embed="rId3"/>
          <a:srcRect b="6572"/>
          <a:stretch>
            <a:fillRect/>
          </a:stretch>
        </p:blipFill>
        <p:spPr>
          <a:xfrm>
            <a:off x="7133440" y="2314606"/>
            <a:ext cx="3675152" cy="34336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Feature Engineering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p:cNvPicPr preferRelativeResize="0"/>
          <p:nvPr/>
        </p:nvPicPr>
        <p:blipFill>
          <a:blip r:embed="rId1"/>
          <a:stretch>
            <a:fillRect/>
          </a:stretch>
        </p:blipFill>
        <p:spPr>
          <a:xfrm>
            <a:off x="10503792" y="186875"/>
            <a:ext cx="922822" cy="922898"/>
          </a:xfrm>
          <a:prstGeom prst="rect">
            <a:avLst/>
          </a:prstGeom>
          <a:noFill/>
          <a:ln>
            <a:noFill/>
          </a:ln>
        </p:spPr>
      </p:pic>
      <p:sp>
        <p:nvSpPr>
          <p:cNvPr id="7" name="Google Shape;690;p75"/>
          <p:cNvSpPr txBox="1"/>
          <p:nvPr/>
        </p:nvSpPr>
        <p:spPr>
          <a:xfrm>
            <a:off x="580778" y="1653975"/>
            <a:ext cx="1084583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Using domain knowledge to create features that make algorithms               work</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Can use bucketing (i.e. for age), combining (i.e. for latitude and longitude), extracting (i.e. hour of day)</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Remove features that are just creating noise or are not improving models but increasing run time</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Summary</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p:cNvPicPr preferRelativeResize="0"/>
          <p:nvPr/>
        </p:nvPicPr>
        <p:blipFill>
          <a:blip r:embed="rId1"/>
          <a:stretch>
            <a:fillRect/>
          </a:stretch>
        </p:blipFill>
        <p:spPr>
          <a:xfrm>
            <a:off x="10503792" y="186875"/>
            <a:ext cx="922822" cy="922898"/>
          </a:xfrm>
          <a:prstGeom prst="rect">
            <a:avLst/>
          </a:prstGeom>
          <a:noFill/>
          <a:ln>
            <a:noFill/>
          </a:ln>
        </p:spPr>
      </p:pic>
      <p:sp>
        <p:nvSpPr>
          <p:cNvPr id="9" name="Google Shape;690;p75"/>
          <p:cNvSpPr txBox="1"/>
          <p:nvPr/>
        </p:nvSpPr>
        <p:spPr>
          <a:xfrm>
            <a:off x="578775" y="1653975"/>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Outliers</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Missing values</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Scaling</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Feature Engineering</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0" indent="0">
              <a:lnSpc>
                <a:spcPct val="115000"/>
              </a:lnSpc>
              <a:spcBef>
                <a:spcPts val="1065"/>
              </a:spcBef>
              <a:buNone/>
            </a:pPr>
            <a:endParaRPr lang="en-US" sz="2400" b="1" dirty="0">
              <a:solidFill>
                <a:schemeClr val="bg2"/>
              </a:solidFill>
              <a:latin typeface="Lato Heavy" pitchFamily="34" charset="0"/>
              <a:ea typeface="Lato Heavy" pitchFamily="34" charset="0"/>
              <a:cs typeface="Lato Heavy" pitchFamily="34" charset="0"/>
            </a:endParaRPr>
          </a:p>
          <a:p>
            <a:pPr marL="0" indent="0">
              <a:lnSpc>
                <a:spcPct val="115000"/>
              </a:lnSpc>
              <a:spcBef>
                <a:spcPts val="1065"/>
              </a:spcBef>
              <a:buNone/>
            </a:pPr>
            <a:r>
              <a:rPr lang="en-US" sz="2400" b="1" dirty="0">
                <a:solidFill>
                  <a:schemeClr val="bg2"/>
                </a:solidFill>
                <a:latin typeface="Lato Heavy" pitchFamily="34" charset="0"/>
                <a:ea typeface="Lato Heavy" pitchFamily="34" charset="0"/>
                <a:cs typeface="Lato Heavy" pitchFamily="34" charset="0"/>
              </a:rPr>
              <a:t>Main Takeaway</a:t>
            </a:r>
            <a:endParaRPr lang="en-US" sz="2400" b="1" dirty="0">
              <a:solidFill>
                <a:schemeClr val="bg2"/>
              </a:solidFill>
              <a:latin typeface="Lato Heavy" pitchFamily="34" charset="0"/>
              <a:ea typeface="Lato Heavy" pitchFamily="34" charset="0"/>
              <a:cs typeface="Lato Heavy" pitchFamily="34" charset="0"/>
            </a:endParaRPr>
          </a:p>
          <a:p>
            <a:pPr marL="0" indent="0">
              <a:lnSpc>
                <a:spcPct val="115000"/>
              </a:lnSpc>
              <a:spcBef>
                <a:spcPts val="1065"/>
              </a:spcBef>
              <a:buNone/>
            </a:pPr>
            <a:r>
              <a:rPr lang="en-US" sz="2400" dirty="0">
                <a:solidFill>
                  <a:schemeClr val="bg2"/>
                </a:solidFill>
              </a:rPr>
              <a:t>Data cleaning is the key step to making machine learning algorithms work</a:t>
            </a:r>
            <a:endParaRPr lang="en-US" sz="2400" dirty="0">
              <a:solidFill>
                <a:schemeClr val="bg2"/>
              </a:solidFill>
            </a:endParaRPr>
          </a:p>
        </p:txBody>
      </p:sp>
      <p:grpSp>
        <p:nvGrpSpPr>
          <p:cNvPr id="3" name="Group 2"/>
          <p:cNvGrpSpPr/>
          <p:nvPr/>
        </p:nvGrpSpPr>
        <p:grpSpPr>
          <a:xfrm>
            <a:off x="7489368" y="2123516"/>
            <a:ext cx="3350909" cy="3796996"/>
            <a:chOff x="7611291" y="2093880"/>
            <a:chExt cx="3350909" cy="3796996"/>
          </a:xfrm>
        </p:grpSpPr>
        <p:pic>
          <p:nvPicPr>
            <p:cNvPr id="10" name="Google Shape;662;p72"/>
            <p:cNvPicPr preferRelativeResize="0"/>
            <p:nvPr/>
          </p:nvPicPr>
          <p:blipFill rotWithShape="1">
            <a:blip r:embed="rId2"/>
            <a:srcRect r="43576"/>
            <a:stretch>
              <a:fillRect/>
            </a:stretch>
          </p:blipFill>
          <p:spPr>
            <a:xfrm>
              <a:off x="7611291" y="2093880"/>
              <a:ext cx="3223427" cy="3796996"/>
            </a:xfrm>
            <a:prstGeom prst="rect">
              <a:avLst/>
            </a:prstGeom>
            <a:noFill/>
            <a:ln>
              <a:noFill/>
            </a:ln>
          </p:spPr>
        </p:pic>
        <p:sp>
          <p:nvSpPr>
            <p:cNvPr id="2" name="Rectangle 1"/>
            <p:cNvSpPr/>
            <p:nvPr/>
          </p:nvSpPr>
          <p:spPr>
            <a:xfrm>
              <a:off x="10702834" y="2534194"/>
              <a:ext cx="259366" cy="339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DATA EXPLORATION &amp; PREPARATION</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778" y="186875"/>
            <a:ext cx="5515221" cy="1127700"/>
          </a:xfrm>
        </p:spPr>
        <p:txBody>
          <a:bodyPr/>
          <a:lstStyle/>
          <a:p>
            <a:r>
              <a:rPr lang="en-US" dirty="0"/>
              <a:t>Model Development</a:t>
            </a:r>
            <a:endParaRPr lang="en-US" dirty="0"/>
          </a:p>
        </p:txBody>
      </p:sp>
      <p:sp>
        <p:nvSpPr>
          <p:cNvPr id="3" name="Google Shape;616;p31"/>
          <p:cNvSpPr/>
          <p:nvPr/>
        </p:nvSpPr>
        <p:spPr>
          <a:xfrm>
            <a:off x="2173775"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5" name="Google Shape;616;p31"/>
          <p:cNvSpPr/>
          <p:nvPr/>
        </p:nvSpPr>
        <p:spPr>
          <a:xfrm>
            <a:off x="5279831"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6" name="Google Shape;616;p31"/>
          <p:cNvSpPr/>
          <p:nvPr/>
        </p:nvSpPr>
        <p:spPr>
          <a:xfrm>
            <a:off x="3719546" y="4386942"/>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7" name="Google Shape;616;p31"/>
          <p:cNvSpPr/>
          <p:nvPr/>
        </p:nvSpPr>
        <p:spPr>
          <a:xfrm>
            <a:off x="5279830" y="1601939"/>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8" name="Google Shape;616;p31"/>
          <p:cNvSpPr/>
          <p:nvPr/>
        </p:nvSpPr>
        <p:spPr>
          <a:xfrm>
            <a:off x="8066574" y="292115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1F9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17" name="Circular Arrow 16"/>
          <p:cNvSpPr/>
          <p:nvPr/>
        </p:nvSpPr>
        <p:spPr>
          <a:xfrm rot="15415229">
            <a:off x="4968885" y="2870775"/>
            <a:ext cx="1045029" cy="1000780"/>
          </a:xfrm>
          <a:prstGeom prst="circularArrow">
            <a:avLst>
              <a:gd name="adj1" fmla="val 5875"/>
              <a:gd name="adj2" fmla="val 1142319"/>
              <a:gd name="adj3" fmla="val 20308543"/>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ular Arrow 17"/>
          <p:cNvSpPr/>
          <p:nvPr/>
        </p:nvSpPr>
        <p:spPr>
          <a:xfrm rot="4623165">
            <a:off x="6499965" y="2870775"/>
            <a:ext cx="1045029" cy="1000780"/>
          </a:xfrm>
          <a:prstGeom prst="circularArrow">
            <a:avLst>
              <a:gd name="adj1" fmla="val 6798"/>
              <a:gd name="adj2" fmla="val 972929"/>
              <a:gd name="adj3" fmla="val 20462587"/>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4"/>
          <p:cNvSpPr txBox="1"/>
          <p:nvPr/>
        </p:nvSpPr>
        <p:spPr>
          <a:xfrm>
            <a:off x="2255189" y="4144230"/>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Get Data</a:t>
            </a:r>
            <a:endParaRPr dirty="0">
              <a:solidFill>
                <a:schemeClr val="bg1"/>
              </a:solidFill>
            </a:endParaRPr>
          </a:p>
        </p:txBody>
      </p:sp>
      <p:sp>
        <p:nvSpPr>
          <p:cNvPr id="21" name="TextBox 14"/>
          <p:cNvSpPr txBox="1"/>
          <p:nvPr/>
        </p:nvSpPr>
        <p:spPr>
          <a:xfrm>
            <a:off x="3800962" y="5102172"/>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Prepare Data</a:t>
            </a:r>
            <a:endParaRPr dirty="0">
              <a:solidFill>
                <a:schemeClr val="bg1"/>
              </a:solidFill>
            </a:endParaRPr>
          </a:p>
        </p:txBody>
      </p:sp>
      <p:sp>
        <p:nvSpPr>
          <p:cNvPr id="22" name="TextBox 14"/>
          <p:cNvSpPr txBox="1"/>
          <p:nvPr/>
        </p:nvSpPr>
        <p:spPr>
          <a:xfrm>
            <a:off x="5361244" y="4141784"/>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Build Model</a:t>
            </a:r>
            <a:endParaRPr dirty="0">
              <a:solidFill>
                <a:schemeClr val="bg1"/>
              </a:solidFill>
            </a:endParaRPr>
          </a:p>
        </p:txBody>
      </p:sp>
      <p:sp>
        <p:nvSpPr>
          <p:cNvPr id="23" name="TextBox 14"/>
          <p:cNvSpPr txBox="1"/>
          <p:nvPr/>
        </p:nvSpPr>
        <p:spPr>
          <a:xfrm>
            <a:off x="5361244" y="2317169"/>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Evaluate Model</a:t>
            </a:r>
            <a:endParaRPr dirty="0">
              <a:solidFill>
                <a:schemeClr val="bg1"/>
              </a:solidFill>
            </a:endParaRPr>
          </a:p>
        </p:txBody>
      </p:sp>
      <p:sp>
        <p:nvSpPr>
          <p:cNvPr id="24" name="TextBox 14"/>
          <p:cNvSpPr txBox="1"/>
          <p:nvPr/>
        </p:nvSpPr>
        <p:spPr>
          <a:xfrm>
            <a:off x="8147988" y="3633933"/>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Share &amp; Collaborate</a:t>
            </a:r>
            <a:endParaRPr lang="en-US" dirty="0">
              <a:solidFill>
                <a:schemeClr val="bg1"/>
              </a:solidFill>
            </a:endParaRPr>
          </a:p>
        </p:txBody>
      </p:sp>
      <p:pic>
        <p:nvPicPr>
          <p:cNvPr id="26" name="Google Shape;620;p31"/>
          <p:cNvPicPr preferRelativeResize="0"/>
          <p:nvPr/>
        </p:nvPicPr>
        <p:blipFill>
          <a:blip r:embed="rId1"/>
          <a:stretch>
            <a:fillRect/>
          </a:stretch>
        </p:blipFill>
        <p:spPr>
          <a:xfrm>
            <a:off x="5984052" y="1759688"/>
            <a:ext cx="543204" cy="543202"/>
          </a:xfrm>
          <a:prstGeom prst="rect">
            <a:avLst/>
          </a:prstGeom>
          <a:noFill/>
          <a:ln>
            <a:noFill/>
          </a:ln>
        </p:spPr>
      </p:pic>
      <p:pic>
        <p:nvPicPr>
          <p:cNvPr id="27" name="Google Shape;801;p40"/>
          <p:cNvPicPr preferRelativeResize="0"/>
          <p:nvPr/>
        </p:nvPicPr>
        <p:blipFill>
          <a:blip r:embed="rId2"/>
          <a:stretch>
            <a:fillRect/>
          </a:stretch>
        </p:blipFill>
        <p:spPr>
          <a:xfrm>
            <a:off x="8644734" y="3825295"/>
            <a:ext cx="795325" cy="795333"/>
          </a:xfrm>
          <a:prstGeom prst="rect">
            <a:avLst/>
          </a:prstGeom>
          <a:noFill/>
          <a:ln>
            <a:noFill/>
          </a:ln>
        </p:spPr>
      </p:pic>
      <p:pic>
        <p:nvPicPr>
          <p:cNvPr id="29" name="Google Shape;793;p40"/>
          <p:cNvPicPr preferRelativeResize="0"/>
          <p:nvPr/>
        </p:nvPicPr>
        <p:blipFill rotWithShape="1">
          <a:blip r:embed="rId3"/>
          <a:srcRect l="13930" t="13930" r="13930" b="13930"/>
          <a:stretch>
            <a:fillRect/>
          </a:stretch>
        </p:blipFill>
        <p:spPr>
          <a:xfrm>
            <a:off x="8630917" y="2938502"/>
            <a:ext cx="822960" cy="822960"/>
          </a:xfrm>
          <a:prstGeom prst="rect">
            <a:avLst/>
          </a:prstGeom>
          <a:noFill/>
          <a:ln>
            <a:noFill/>
          </a:ln>
        </p:spPr>
      </p:pic>
      <p:pic>
        <p:nvPicPr>
          <p:cNvPr id="31" name="Google Shape;713;p36"/>
          <p:cNvPicPr preferRelativeResize="0"/>
          <p:nvPr/>
        </p:nvPicPr>
        <p:blipFill rotWithShape="1">
          <a:blip r:embed="rId4">
            <a:duotone>
              <a:prstClr val="black"/>
              <a:schemeClr val="tx2">
                <a:tint val="45000"/>
                <a:satMod val="400000"/>
              </a:schemeClr>
            </a:duotone>
          </a:blip>
          <a:srcRect/>
          <a:stretch>
            <a:fillRect/>
          </a:stretch>
        </p:blipFill>
        <p:spPr>
          <a:xfrm>
            <a:off x="6084757" y="3626895"/>
            <a:ext cx="341793" cy="482969"/>
          </a:xfrm>
          <a:prstGeom prst="rect">
            <a:avLst/>
          </a:prstGeom>
          <a:noFill/>
          <a:ln>
            <a:noFill/>
          </a:ln>
        </p:spPr>
      </p:pic>
      <p:pic>
        <p:nvPicPr>
          <p:cNvPr id="32" name="Google Shape;788;p40"/>
          <p:cNvPicPr preferRelativeResize="0"/>
          <p:nvPr/>
        </p:nvPicPr>
        <p:blipFill>
          <a:blip r:embed="rId5"/>
          <a:stretch>
            <a:fillRect/>
          </a:stretch>
        </p:blipFill>
        <p:spPr>
          <a:xfrm>
            <a:off x="4415939" y="4573314"/>
            <a:ext cx="593875" cy="593924"/>
          </a:xfrm>
          <a:prstGeom prst="rect">
            <a:avLst/>
          </a:prstGeom>
          <a:noFill/>
          <a:ln>
            <a:noFill/>
          </a:ln>
        </p:spPr>
      </p:pic>
      <p:grpSp>
        <p:nvGrpSpPr>
          <p:cNvPr id="37" name="Group 36"/>
          <p:cNvGrpSpPr/>
          <p:nvPr/>
        </p:nvGrpSpPr>
        <p:grpSpPr>
          <a:xfrm>
            <a:off x="2914046" y="3692348"/>
            <a:ext cx="575736" cy="418341"/>
            <a:chOff x="10338103" y="14780"/>
            <a:chExt cx="1619925" cy="1177069"/>
          </a:xfrm>
        </p:grpSpPr>
        <p:sp>
          <p:nvSpPr>
            <p:cNvPr id="33" name="Google Shape;646;p32"/>
            <p:cNvSpPr/>
            <p:nvPr/>
          </p:nvSpPr>
          <p:spPr>
            <a:xfrm>
              <a:off x="10621886" y="290297"/>
              <a:ext cx="541947" cy="541946"/>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 name="Google Shape;647;p32"/>
            <p:cNvSpPr/>
            <p:nvPr/>
          </p:nvSpPr>
          <p:spPr>
            <a:xfrm rot="1053901">
              <a:off x="11609946" y="530765"/>
              <a:ext cx="348082" cy="348082"/>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 name="Google Shape;648;p32"/>
            <p:cNvSpPr/>
            <p:nvPr/>
          </p:nvSpPr>
          <p:spPr>
            <a:xfrm rot="19312121">
              <a:off x="10385016" y="14780"/>
              <a:ext cx="296431" cy="296431"/>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 name="Google Shape;649;p32"/>
            <p:cNvSpPr/>
            <p:nvPr/>
          </p:nvSpPr>
          <p:spPr>
            <a:xfrm>
              <a:off x="10338103" y="936394"/>
              <a:ext cx="255455" cy="255455"/>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Types of Models</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p:cNvPicPr preferRelativeResize="0"/>
          <p:nvPr/>
        </p:nvPicPr>
        <p:blipFill rotWithShape="1">
          <a:blip r:embed="rId1">
            <a:duotone>
              <a:prstClr val="black"/>
              <a:schemeClr val="tx2">
                <a:tint val="45000"/>
                <a:satMod val="400000"/>
              </a:schemeClr>
            </a:duotone>
          </a:blip>
          <a:srcRect/>
          <a:stretch>
            <a:fillRect/>
          </a:stretch>
        </p:blipFill>
        <p:spPr>
          <a:xfrm>
            <a:off x="10736537" y="322245"/>
            <a:ext cx="438782" cy="620019"/>
          </a:xfrm>
          <a:prstGeom prst="rect">
            <a:avLst/>
          </a:prstGeom>
          <a:noFill/>
          <a:ln>
            <a:noFill/>
          </a:ln>
        </p:spPr>
      </p:pic>
      <p:pic>
        <p:nvPicPr>
          <p:cNvPr id="8" name="Google Shape;806;p92"/>
          <p:cNvPicPr preferRelativeResize="0"/>
          <p:nvPr/>
        </p:nvPicPr>
        <p:blipFill rotWithShape="1">
          <a:blip r:embed="rId2">
            <a:clrChange>
              <a:clrFrom>
                <a:srgbClr val="F7F7F7"/>
              </a:clrFrom>
              <a:clrTo>
                <a:srgbClr val="F7F7F7">
                  <a:alpha val="0"/>
                </a:srgbClr>
              </a:clrTo>
            </a:clrChange>
          </a:blip>
          <a:srcRect l="4704" t="1959" r="4227" b="10274"/>
          <a:stretch>
            <a:fillRect/>
          </a:stretch>
        </p:blipFill>
        <p:spPr>
          <a:xfrm>
            <a:off x="580779" y="1654059"/>
            <a:ext cx="6133251" cy="4555200"/>
          </a:xfrm>
          <a:prstGeom prst="rect">
            <a:avLst/>
          </a:prstGeom>
          <a:noFill/>
          <a:ln>
            <a:noFill/>
          </a:ln>
        </p:spPr>
      </p:pic>
      <p:sp>
        <p:nvSpPr>
          <p:cNvPr id="9" name="Google Shape;807;p92"/>
          <p:cNvSpPr txBox="1"/>
          <p:nvPr/>
        </p:nvSpPr>
        <p:spPr>
          <a:xfrm>
            <a:off x="3575000" y="6340467"/>
            <a:ext cx="5042000" cy="370400"/>
          </a:xfrm>
          <a:prstGeom prst="rect">
            <a:avLst/>
          </a:prstGeom>
          <a:noFill/>
          <a:ln>
            <a:noFill/>
          </a:ln>
        </p:spPr>
        <p:txBody>
          <a:bodyPr spcFirstLastPara="1" wrap="square" lIns="121900" tIns="121900" rIns="121900" bIns="121900" anchor="t" anchorCtr="0">
            <a:noAutofit/>
          </a:bodyPr>
          <a:lstStyle/>
          <a:p>
            <a:pPr algn="ctr"/>
            <a:r>
              <a:rPr lang="en-GB" sz="1000" u="sng" dirty="0">
                <a:solidFill>
                  <a:schemeClr val="hlink"/>
                </a:solidFill>
                <a:latin typeface="Lato" panose="020F0502020204030203" pitchFamily="34" charset="0"/>
                <a:ea typeface="Lato" panose="020F0502020204030203" pitchFamily="34" charset="0"/>
                <a:cs typeface="Lato" panose="020F0502020204030203" pitchFamily="34" charset="0"/>
                <a:hlinkClick r:id="rId3"/>
              </a:rPr>
              <a:t>https://medium.com/forsk-labs/machine-learning-for-beginners-71c391f327ed</a:t>
            </a:r>
            <a:endParaRPr sz="1000" dirty="0">
              <a:latin typeface="Lato" panose="020F0502020204030203" pitchFamily="34" charset="0"/>
              <a:ea typeface="Lato" panose="020F0502020204030203" pitchFamily="34" charset="0"/>
              <a:cs typeface="Lato" panose="020F0502020204030203" pitchFamily="34" charset="0"/>
            </a:endParaRPr>
          </a:p>
        </p:txBody>
      </p:sp>
      <p:sp>
        <p:nvSpPr>
          <p:cNvPr id="11" name="Google Shape;690;p75"/>
          <p:cNvSpPr txBox="1"/>
          <p:nvPr/>
        </p:nvSpPr>
        <p:spPr>
          <a:xfrm>
            <a:off x="7166875" y="3387481"/>
            <a:ext cx="5768045" cy="1088356"/>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Supervised vs. Unsupervised</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Classification vs. Regression</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Supervised Learning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p:cNvPicPr preferRelativeResize="0"/>
          <p:nvPr/>
        </p:nvPicPr>
        <p:blipFill rotWithShape="1">
          <a:blip r:embed="rId1">
            <a:duotone>
              <a:prstClr val="black"/>
              <a:schemeClr val="tx2">
                <a:tint val="45000"/>
                <a:satMod val="400000"/>
              </a:schemeClr>
            </a:duotone>
          </a:blip>
          <a:srcRect/>
          <a:stretch>
            <a:fillRect/>
          </a:stretch>
        </p:blipFill>
        <p:spPr>
          <a:xfrm>
            <a:off x="10736537" y="322245"/>
            <a:ext cx="438782" cy="620019"/>
          </a:xfrm>
          <a:prstGeom prst="rect">
            <a:avLst/>
          </a:prstGeom>
          <a:noFill/>
          <a:ln>
            <a:noFill/>
          </a:ln>
        </p:spPr>
      </p:pic>
      <p:pic>
        <p:nvPicPr>
          <p:cNvPr id="8" name="Google Shape;814;p93"/>
          <p:cNvPicPr preferRelativeResize="0"/>
          <p:nvPr/>
        </p:nvPicPr>
        <p:blipFill rotWithShape="1">
          <a:blip r:embed="rId2"/>
          <a:srcRect r="33355"/>
          <a:stretch>
            <a:fillRect/>
          </a:stretch>
        </p:blipFill>
        <p:spPr>
          <a:xfrm>
            <a:off x="1600724" y="2742331"/>
            <a:ext cx="8670709" cy="3350036"/>
          </a:xfrm>
          <a:prstGeom prst="rect">
            <a:avLst/>
          </a:prstGeom>
          <a:noFill/>
          <a:ln>
            <a:noFill/>
          </a:ln>
        </p:spPr>
      </p:pic>
      <p:sp>
        <p:nvSpPr>
          <p:cNvPr id="9" name="Google Shape;807;p92"/>
          <p:cNvSpPr txBox="1"/>
          <p:nvPr/>
        </p:nvSpPr>
        <p:spPr>
          <a:xfrm>
            <a:off x="966650" y="6340467"/>
            <a:ext cx="11225349" cy="370400"/>
          </a:xfrm>
          <a:prstGeom prst="rect">
            <a:avLst/>
          </a:prstGeom>
          <a:noFill/>
          <a:ln>
            <a:noFill/>
          </a:ln>
        </p:spPr>
        <p:txBody>
          <a:bodyPr spcFirstLastPara="1" wrap="square" lIns="121900" tIns="121900" rIns="121900" bIns="121900" anchor="t" anchorCtr="0">
            <a:noAutofit/>
          </a:bodyPr>
          <a:lstStyle/>
          <a:p>
            <a:pPr algn="ctr"/>
            <a:r>
              <a:rPr lang="en-US" sz="1000" u="sng" dirty="0">
                <a:solidFill>
                  <a:schemeClr val="hlink"/>
                </a:solidFill>
                <a:latin typeface="Lato" panose="020F0502020204030203" pitchFamily="34" charset="0"/>
                <a:ea typeface="Lato" panose="020F0502020204030203" pitchFamily="34" charset="0"/>
                <a:cs typeface="Lato" panose="020F0502020204030203" pitchFamily="34" charset="0"/>
                <a:hlinkClick r:id="rId3"/>
              </a:rPr>
              <a:t>https://www.researchgate.net/publication/319093376_DEEP_GENERATIVE_MODELS_FOR_SYNTHETIC_RETINAL_IMAGE_GENERATION</a:t>
            </a:r>
            <a:endParaRPr lang="en-US" sz="1000" dirty="0">
              <a:latin typeface="Lato" panose="020F0502020204030203" pitchFamily="34" charset="0"/>
              <a:ea typeface="Lato" panose="020F0502020204030203" pitchFamily="34" charset="0"/>
              <a:cs typeface="Lato" panose="020F0502020204030203" pitchFamily="34" charset="0"/>
            </a:endParaRPr>
          </a:p>
        </p:txBody>
      </p:sp>
      <p:sp>
        <p:nvSpPr>
          <p:cNvPr id="10" name="Google Shape;690;p75"/>
          <p:cNvSpPr txBox="1"/>
          <p:nvPr/>
        </p:nvSpPr>
        <p:spPr>
          <a:xfrm>
            <a:off x="580779" y="1653975"/>
            <a:ext cx="6664752" cy="1088356"/>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indent="0">
              <a:lnSpc>
                <a:spcPct val="100000"/>
              </a:lnSpc>
              <a:spcBef>
                <a:spcPts val="0"/>
              </a:spcBef>
              <a:buClr>
                <a:schemeClr val="bg2"/>
              </a:buClr>
              <a:buSzPct val="100000"/>
              <a:buNone/>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Uses </a:t>
            </a: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Labeled Data</a:t>
            </a: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 to predict future outcomes based on past performance</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Human Modeling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p:cNvPicPr preferRelativeResize="0"/>
          <p:nvPr/>
        </p:nvPicPr>
        <p:blipFill rotWithShape="1">
          <a:blip r:embed="rId1">
            <a:duotone>
              <a:prstClr val="black"/>
              <a:schemeClr val="tx2">
                <a:tint val="45000"/>
                <a:satMod val="400000"/>
              </a:schemeClr>
            </a:duotone>
          </a:blip>
          <a:srcRect/>
          <a:stretch>
            <a:fillRect/>
          </a:stretch>
        </p:blipFill>
        <p:spPr>
          <a:xfrm>
            <a:off x="10736537" y="322245"/>
            <a:ext cx="438782" cy="620019"/>
          </a:xfrm>
          <a:prstGeom prst="rect">
            <a:avLst/>
          </a:prstGeom>
          <a:noFill/>
          <a:ln>
            <a:noFill/>
          </a:ln>
        </p:spPr>
      </p:pic>
      <p:pic>
        <p:nvPicPr>
          <p:cNvPr id="8" name="Google Shape;401;p35"/>
          <p:cNvPicPr preferRelativeResize="0"/>
          <p:nvPr/>
        </p:nvPicPr>
        <p:blipFill>
          <a:blip r:embed="rId2"/>
          <a:stretch>
            <a:fillRect/>
          </a:stretch>
        </p:blipFill>
        <p:spPr>
          <a:xfrm>
            <a:off x="1248427" y="2678510"/>
            <a:ext cx="10245074" cy="27316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Machine Learning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p:cNvPicPr preferRelativeResize="0"/>
          <p:nvPr/>
        </p:nvPicPr>
        <p:blipFill rotWithShape="1">
          <a:blip r:embed="rId1">
            <a:duotone>
              <a:prstClr val="black"/>
              <a:schemeClr val="tx2">
                <a:tint val="45000"/>
                <a:satMod val="400000"/>
              </a:schemeClr>
            </a:duotone>
          </a:blip>
          <a:srcRect/>
          <a:stretch>
            <a:fillRect/>
          </a:stretch>
        </p:blipFill>
        <p:spPr>
          <a:xfrm>
            <a:off x="10736537" y="322245"/>
            <a:ext cx="438782" cy="620019"/>
          </a:xfrm>
          <a:prstGeom prst="rect">
            <a:avLst/>
          </a:prstGeom>
          <a:noFill/>
          <a:ln>
            <a:noFill/>
          </a:ln>
        </p:spPr>
      </p:pic>
      <p:pic>
        <p:nvPicPr>
          <p:cNvPr id="8" name="Google Shape;407;p36"/>
          <p:cNvPicPr preferRelativeResize="0"/>
          <p:nvPr/>
        </p:nvPicPr>
        <p:blipFill rotWithShape="1">
          <a:blip r:embed="rId2"/>
          <a:srcRect t="22555" r="872" b="21239"/>
          <a:stretch>
            <a:fillRect/>
          </a:stretch>
        </p:blipFill>
        <p:spPr>
          <a:xfrm>
            <a:off x="1115569" y="2210602"/>
            <a:ext cx="9960861" cy="35662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Choosing an Algorithm</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p:cNvPicPr preferRelativeResize="0"/>
          <p:nvPr/>
        </p:nvPicPr>
        <p:blipFill rotWithShape="1">
          <a:blip r:embed="rId1">
            <a:duotone>
              <a:prstClr val="black"/>
              <a:schemeClr val="tx2">
                <a:tint val="45000"/>
                <a:satMod val="400000"/>
              </a:schemeClr>
            </a:duotone>
          </a:blip>
          <a:srcRect/>
          <a:stretch>
            <a:fillRect/>
          </a:stretch>
        </p:blipFill>
        <p:spPr>
          <a:xfrm>
            <a:off x="10736537" y="322245"/>
            <a:ext cx="438782" cy="620019"/>
          </a:xfrm>
          <a:prstGeom prst="rect">
            <a:avLst/>
          </a:prstGeom>
          <a:noFill/>
          <a:ln>
            <a:noFill/>
          </a:ln>
        </p:spPr>
      </p:pic>
      <p:pic>
        <p:nvPicPr>
          <p:cNvPr id="11" name="Google Shape;891;p105"/>
          <p:cNvPicPr preferRelativeResize="0"/>
          <p:nvPr/>
        </p:nvPicPr>
        <p:blipFill>
          <a:blip r:embed="rId2">
            <a:clrChange>
              <a:clrFrom>
                <a:srgbClr val="FFFFFF">
                  <a:alpha val="96863"/>
                </a:srgbClr>
              </a:clrFrom>
              <a:clrTo>
                <a:srgbClr val="FFFFFF">
                  <a:alpha val="0"/>
                </a:srgbClr>
              </a:clrTo>
            </a:clrChange>
          </a:blip>
          <a:stretch>
            <a:fillRect/>
          </a:stretch>
        </p:blipFill>
        <p:spPr>
          <a:xfrm>
            <a:off x="1945846" y="1491854"/>
            <a:ext cx="7980466" cy="4975575"/>
          </a:xfrm>
          <a:prstGeom prst="rect">
            <a:avLst/>
          </a:prstGeom>
          <a:noFill/>
          <a:ln>
            <a:noFill/>
          </a:ln>
        </p:spPr>
      </p:pic>
      <p:sp>
        <p:nvSpPr>
          <p:cNvPr id="12" name="Google Shape;807;p92"/>
          <p:cNvSpPr txBox="1"/>
          <p:nvPr/>
        </p:nvSpPr>
        <p:spPr>
          <a:xfrm>
            <a:off x="3575000" y="6340467"/>
            <a:ext cx="5042000" cy="370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5"/>
              </a:spcAft>
            </a:pPr>
            <a:r>
              <a:rPr lang="en-US" sz="1000" u="sng" dirty="0">
                <a:solidFill>
                  <a:schemeClr val="accent5"/>
                </a:solidFill>
                <a:latin typeface="Lato" panose="020F0502020204030203" pitchFamily="34" charset="0"/>
                <a:ea typeface="Lato" panose="020F0502020204030203" pitchFamily="34" charset="0"/>
                <a:cs typeface="Lato" panose="020F0502020204030203" pitchFamily="34" charset="0"/>
                <a:hlinkClick r:id="rId3"/>
              </a:rPr>
              <a:t>https://scikit-learn.org/stable/tutorial/machine_learning_map/index.html</a:t>
            </a:r>
            <a:endParaRPr lang="en-US" sz="1000" dirty="0">
              <a:solidFill>
                <a:schemeClr val="dk2"/>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12F54"/>
            </a:gs>
            <a:gs pos="100000">
              <a:srgbClr val="006FC0"/>
            </a:gs>
          </a:gsLst>
          <a:lin ang="18900044" scaled="0"/>
        </a:gradFill>
        <a:effectLst/>
      </p:bgPr>
    </p:bg>
    <p:spTree>
      <p:nvGrpSpPr>
        <p:cNvPr id="1" name="Shape 79"/>
        <p:cNvGrpSpPr/>
        <p:nvPr/>
      </p:nvGrpSpPr>
      <p:grpSpPr>
        <a:xfrm>
          <a:off x="0" y="0"/>
          <a:ext cx="0" cy="0"/>
          <a:chOff x="0" y="0"/>
          <a:chExt cx="0" cy="0"/>
        </a:xfrm>
      </p:grpSpPr>
      <p:pic>
        <p:nvPicPr>
          <p:cNvPr id="80" name="Google Shape;80;p17"/>
          <p:cNvPicPr preferRelativeResize="0"/>
          <p:nvPr/>
        </p:nvPicPr>
        <p:blipFill rotWithShape="1">
          <a:blip r:embed="rId1">
            <a:alphaModFix amt="13000"/>
          </a:blip>
          <a:srcRect/>
          <a:stretch>
            <a:fillRect/>
          </a:stretch>
        </p:blipFill>
        <p:spPr>
          <a:xfrm>
            <a:off x="1" y="12065"/>
            <a:ext cx="12191999" cy="6858000"/>
          </a:xfrm>
          <a:prstGeom prst="rect">
            <a:avLst/>
          </a:prstGeom>
          <a:noFill/>
          <a:ln>
            <a:noFill/>
          </a:ln>
        </p:spPr>
      </p:pic>
      <p:sp>
        <p:nvSpPr>
          <p:cNvPr id="81" name="Google Shape;81;p17"/>
          <p:cNvSpPr txBox="1">
            <a:spLocks noGrp="1"/>
          </p:cNvSpPr>
          <p:nvPr>
            <p:ph type="title"/>
          </p:nvPr>
        </p:nvSpPr>
        <p:spPr>
          <a:xfrm>
            <a:off x="580779" y="186875"/>
            <a:ext cx="5355300" cy="1127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solidFill>
                  <a:srgbClr val="FFFFFF"/>
                </a:solidFill>
              </a:rPr>
              <a:t>Agenda</a:t>
            </a:r>
            <a:endParaRPr dirty="0">
              <a:solidFill>
                <a:srgbClr val="FFFFFF"/>
              </a:solidFill>
            </a:endParaRPr>
          </a:p>
        </p:txBody>
      </p:sp>
      <p:graphicFrame>
        <p:nvGraphicFramePr>
          <p:cNvPr id="82" name="Google Shape;82;p17"/>
          <p:cNvGraphicFramePr/>
          <p:nvPr/>
        </p:nvGraphicFramePr>
        <p:xfrm>
          <a:off x="3727269" y="2286065"/>
          <a:ext cx="4737462" cy="2285870"/>
        </p:xfrm>
        <a:graphic>
          <a:graphicData uri="http://schemas.openxmlformats.org/drawingml/2006/table">
            <a:tbl>
              <a:tblPr>
                <a:noFill/>
                <a:tableStyleId>{7C66998E-BCA0-4326-82BD-46D2325B8586}</a:tableStyleId>
              </a:tblPr>
              <a:tblGrid>
                <a:gridCol w="3291672"/>
                <a:gridCol w="1445790"/>
              </a:tblGrid>
              <a:tr h="381000">
                <a:tc>
                  <a:txBody>
                    <a:bodyPr/>
                    <a:lstStyle/>
                    <a:p>
                      <a:pPr marL="0" lvl="0" indent="0" algn="l" rtl="0">
                        <a:spcBef>
                          <a:spcPts val="0"/>
                        </a:spcBef>
                        <a:spcAft>
                          <a:spcPts val="0"/>
                        </a:spcAft>
                        <a:buNone/>
                      </a:pPr>
                      <a:r>
                        <a:rPr lang="en-US" sz="1800" dirty="0">
                          <a:solidFill>
                            <a:srgbClr val="FFFFFF"/>
                          </a:solidFill>
                          <a:latin typeface="Lato Black"/>
                          <a:ea typeface="Lato Black"/>
                          <a:cs typeface="Lato Black"/>
                          <a:sym typeface="Lato Black"/>
                        </a:rPr>
                        <a:t>TITLE</a:t>
                      </a:r>
                      <a:endParaRPr sz="1800" dirty="0">
                        <a:solidFill>
                          <a:srgbClr val="FFFFFF"/>
                        </a:solidFill>
                        <a:latin typeface="Lato Black"/>
                        <a:ea typeface="Lato Black"/>
                        <a:cs typeface="Lato Black"/>
                        <a:sym typeface="Lato Black"/>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lgn="ctr">
                      <a:solidFill>
                        <a:srgbClr val="2C71C7"/>
                      </a:solidFill>
                      <a:prstDash val="solid"/>
                      <a:round/>
                      <a:headEnd type="none" w="sm" len="sm"/>
                      <a:tailEnd type="none" w="sm" len="sm"/>
                    </a:lnB>
                  </a:tcPr>
                </a:tc>
                <a:tc>
                  <a:txBody>
                    <a:bodyPr/>
                    <a:lstStyle/>
                    <a:p>
                      <a:pPr marL="0" lvl="0" indent="0" algn="r" rtl="0">
                        <a:spcBef>
                          <a:spcPts val="0"/>
                        </a:spcBef>
                        <a:spcAft>
                          <a:spcPts val="0"/>
                        </a:spcAft>
                        <a:buNone/>
                      </a:pPr>
                      <a:r>
                        <a:rPr lang="en-US" sz="1800">
                          <a:solidFill>
                            <a:srgbClr val="FFFFFF"/>
                          </a:solidFill>
                          <a:latin typeface="Lato Black"/>
                          <a:ea typeface="Lato Black"/>
                          <a:cs typeface="Lato Black"/>
                          <a:sym typeface="Lato Black"/>
                        </a:rPr>
                        <a:t>DURATION</a:t>
                      </a:r>
                      <a:endParaRPr sz="1800">
                        <a:solidFill>
                          <a:srgbClr val="FFFFFF"/>
                        </a:solidFill>
                        <a:latin typeface="Lato Black"/>
                        <a:ea typeface="Lato Black"/>
                        <a:cs typeface="Lato Black"/>
                        <a:sym typeface="Lato Black"/>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2C71C7"/>
                      </a:solidFill>
                      <a:prstDash val="solid"/>
                      <a:round/>
                      <a:headEnd type="none" w="sm" len="sm"/>
                      <a:tailEnd type="none" w="sm" len="sm"/>
                    </a:lnB>
                  </a:tcPr>
                </a:tc>
              </a:tr>
              <a:tr h="457175">
                <a:tc>
                  <a:txBody>
                    <a:bodyPr/>
                    <a:lstStyle/>
                    <a:p>
                      <a:pPr marL="0" lvl="0" indent="0" algn="l"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rPr>
                        <a:t>ACCESS DOMINO</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tc>
                  <a:txBody>
                    <a:bodyPr/>
                    <a:lstStyle/>
                    <a:p>
                      <a:pPr marL="0" lvl="0" indent="0" algn="r"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rPr>
                        <a:t>10 MIN</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tr>
              <a:tr h="457175">
                <a:tc>
                  <a:txBody>
                    <a:bodyPr/>
                    <a:lstStyle/>
                    <a:p>
                      <a:pPr marL="0" lvl="0" indent="0" algn="l"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rPr>
                        <a:t>MOTIVATION</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tc>
                  <a:txBody>
                    <a:bodyPr/>
                    <a:lstStyle/>
                    <a:p>
                      <a:pPr marL="0" lvl="0" indent="0" algn="r"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rPr>
                        <a:t>15 MIN</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tr>
              <a:tr h="457175">
                <a:tc>
                  <a:txBody>
                    <a:bodyPr/>
                    <a:lstStyle/>
                    <a:p>
                      <a:pPr marL="0" lvl="0" indent="0" algn="l"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rPr>
                        <a:t>WORKSHOP &amp; HANDS-ON</a:t>
                      </a:r>
                      <a:endPar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tc>
                  <a:txBody>
                    <a:bodyPr/>
                    <a:lstStyle/>
                    <a:p>
                      <a:pPr marL="0" lvl="0" indent="0" algn="r"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rPr>
                        <a:t>140 MIN</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tr>
              <a:tr h="457175">
                <a:tc>
                  <a:txBody>
                    <a:bodyPr/>
                    <a:lstStyle/>
                    <a:p>
                      <a:pPr marL="0" lvl="0" indent="0" algn="l"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rPr>
                        <a:t>Q&amp;A</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solidFill>
                        <a:srgbClr val="2C71C7"/>
                      </a:solidFill>
                      <a:prstDash val="solid"/>
                      <a:round/>
                      <a:headEnd type="none" w="sm" len="sm"/>
                      <a:tailEnd type="none" w="sm" len="sm"/>
                    </a:lnB>
                  </a:tcPr>
                </a:tc>
                <a:tc>
                  <a:txBody>
                    <a:bodyPr/>
                    <a:lstStyle/>
                    <a:p>
                      <a:pPr marL="0" lvl="0" indent="0" algn="r"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rPr>
                        <a:t>15 MIN</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panose="020F0502020204030203"/>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solidFill>
                        <a:srgbClr val="2C71C7"/>
                      </a:solidFill>
                      <a:prstDash val="solid"/>
                      <a:round/>
                      <a:headEnd type="none" w="sm" len="sm"/>
                      <a:tailEnd type="none" w="sm" len="sm"/>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Decision Trees</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p:cNvPicPr preferRelativeResize="0"/>
          <p:nvPr/>
        </p:nvPicPr>
        <p:blipFill rotWithShape="1">
          <a:blip r:embed="rId1">
            <a:duotone>
              <a:prstClr val="black"/>
              <a:schemeClr val="tx2">
                <a:tint val="45000"/>
                <a:satMod val="400000"/>
              </a:schemeClr>
            </a:duotone>
          </a:blip>
          <a:srcRect/>
          <a:stretch>
            <a:fillRect/>
          </a:stretch>
        </p:blipFill>
        <p:spPr>
          <a:xfrm>
            <a:off x="10736537" y="322245"/>
            <a:ext cx="438782" cy="620019"/>
          </a:xfrm>
          <a:prstGeom prst="rect">
            <a:avLst/>
          </a:prstGeom>
          <a:noFill/>
          <a:ln>
            <a:noFill/>
          </a:ln>
        </p:spPr>
      </p:pic>
      <p:sp>
        <p:nvSpPr>
          <p:cNvPr id="12" name="Google Shape;807;p92"/>
          <p:cNvSpPr txBox="1"/>
          <p:nvPr/>
        </p:nvSpPr>
        <p:spPr>
          <a:xfrm>
            <a:off x="3575000" y="6340467"/>
            <a:ext cx="5042000" cy="370400"/>
          </a:xfrm>
          <a:prstGeom prst="rect">
            <a:avLst/>
          </a:prstGeom>
          <a:noFill/>
          <a:ln>
            <a:noFill/>
          </a:ln>
        </p:spPr>
        <p:txBody>
          <a:bodyPr spcFirstLastPara="1" wrap="square" lIns="121900" tIns="121900" rIns="121900" bIns="121900" anchor="t" anchorCtr="0">
            <a:noAutofit/>
          </a:bodyPr>
          <a:lstStyle/>
          <a:p>
            <a:pPr algn="ctr"/>
            <a:r>
              <a:rPr lang="en-US" sz="1000" u="sng" dirty="0">
                <a:solidFill>
                  <a:schemeClr val="hlink"/>
                </a:solidFill>
                <a:latin typeface="Lato" panose="020F0502020204030203" pitchFamily="34" charset="0"/>
                <a:ea typeface="Lato" panose="020F0502020204030203" pitchFamily="34" charset="0"/>
                <a:cs typeface="Lato" panose="020F0502020204030203" pitchFamily="34" charset="0"/>
                <a:hlinkClick r:id="rId2"/>
              </a:rPr>
              <a:t>https://blog.statsbot.co/machine-learning-algorithms-183cc73197c</a:t>
            </a:r>
            <a:endParaRPr lang="en-US" sz="1000" dirty="0">
              <a:latin typeface="Lato" panose="020F0502020204030203" pitchFamily="34" charset="0"/>
              <a:ea typeface="Lato" panose="020F0502020204030203" pitchFamily="34" charset="0"/>
              <a:cs typeface="Lato" panose="020F0502020204030203" pitchFamily="34" charset="0"/>
            </a:endParaRPr>
          </a:p>
        </p:txBody>
      </p:sp>
      <p:sp>
        <p:nvSpPr>
          <p:cNvPr id="9" name="Google Shape;690;p75"/>
          <p:cNvSpPr txBox="1"/>
          <p:nvPr/>
        </p:nvSpPr>
        <p:spPr>
          <a:xfrm>
            <a:off x="580779" y="1653975"/>
            <a:ext cx="4426650"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Model a set of </a:t>
            </a: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sequential</a:t>
            </a: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 </a:t>
            </a: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hierarchical</a:t>
            </a: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 decisions that ultimately lead to some final classification</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Data automatically divided to yes/no questions</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The higher the branch, the broader the question</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pic>
        <p:nvPicPr>
          <p:cNvPr id="10" name="Google Shape;870;p102"/>
          <p:cNvPicPr preferRelativeResize="0"/>
          <p:nvPr/>
        </p:nvPicPr>
        <p:blipFill>
          <a:blip r:embed="rId3"/>
          <a:stretch>
            <a:fillRect/>
          </a:stretch>
        </p:blipFill>
        <p:spPr>
          <a:xfrm>
            <a:off x="5162845" y="2424348"/>
            <a:ext cx="6448376" cy="35606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Random Forest Classifier</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p:cNvPicPr preferRelativeResize="0"/>
          <p:nvPr/>
        </p:nvPicPr>
        <p:blipFill rotWithShape="1">
          <a:blip r:embed="rId1">
            <a:duotone>
              <a:prstClr val="black"/>
              <a:schemeClr val="tx2">
                <a:tint val="45000"/>
                <a:satMod val="400000"/>
              </a:schemeClr>
            </a:duotone>
          </a:blip>
          <a:srcRect/>
          <a:stretch>
            <a:fillRect/>
          </a:stretch>
        </p:blipFill>
        <p:spPr>
          <a:xfrm>
            <a:off x="10736537" y="322245"/>
            <a:ext cx="438782" cy="620019"/>
          </a:xfrm>
          <a:prstGeom prst="rect">
            <a:avLst/>
          </a:prstGeom>
          <a:noFill/>
          <a:ln>
            <a:noFill/>
          </a:ln>
        </p:spPr>
      </p:pic>
      <p:sp>
        <p:nvSpPr>
          <p:cNvPr id="12" name="Google Shape;807;p92"/>
          <p:cNvSpPr txBox="1"/>
          <p:nvPr/>
        </p:nvSpPr>
        <p:spPr>
          <a:xfrm>
            <a:off x="957942" y="6340467"/>
            <a:ext cx="11234057" cy="370400"/>
          </a:xfrm>
          <a:prstGeom prst="rect">
            <a:avLst/>
          </a:prstGeom>
          <a:noFill/>
          <a:ln>
            <a:noFill/>
          </a:ln>
        </p:spPr>
        <p:txBody>
          <a:bodyPr spcFirstLastPara="1" wrap="square" lIns="121900" tIns="121900" rIns="121900" bIns="121900" anchor="t" anchorCtr="0">
            <a:noAutofit/>
          </a:bodyPr>
          <a:lstStyle/>
          <a:p>
            <a:pPr algn="ctr"/>
            <a:r>
              <a:rPr lang="en-US" sz="1000" u="sng" dirty="0">
                <a:solidFill>
                  <a:schemeClr val="hlink"/>
                </a:solidFill>
                <a:latin typeface="Lato" panose="020F0502020204030203" pitchFamily="34" charset="0"/>
                <a:ea typeface="Lato" panose="020F0502020204030203" pitchFamily="34" charset="0"/>
                <a:cs typeface="Lato" panose="020F0502020204030203" pitchFamily="34" charset="0"/>
                <a:hlinkClick r:id="rId2"/>
              </a:rPr>
              <a:t>https://medium.com/@ar.ingenious/applying-random-forest-classification-machine-learning-algorithm-from-scratch-with-real-24ff198a1c57</a:t>
            </a:r>
            <a:endParaRPr lang="en-US" sz="1000" dirty="0">
              <a:latin typeface="Lato" panose="020F0502020204030203" pitchFamily="34" charset="0"/>
              <a:ea typeface="Lato" panose="020F0502020204030203" pitchFamily="34" charset="0"/>
              <a:cs typeface="Lato" panose="020F0502020204030203" pitchFamily="34" charset="0"/>
            </a:endParaRPr>
          </a:p>
        </p:txBody>
      </p:sp>
      <p:sp>
        <p:nvSpPr>
          <p:cNvPr id="8" name="Google Shape;690;p75"/>
          <p:cNvSpPr txBox="1"/>
          <p:nvPr/>
        </p:nvSpPr>
        <p:spPr>
          <a:xfrm>
            <a:off x="580779" y="1653975"/>
            <a:ext cx="420893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Less likely to overfit </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Few statistical assumptions </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Data does not need to be normally distributed</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Relationships don’t need to be linear</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pic>
        <p:nvPicPr>
          <p:cNvPr id="9" name="Google Shape;879;p103"/>
          <p:cNvPicPr preferRelativeResize="0"/>
          <p:nvPr/>
        </p:nvPicPr>
        <p:blipFill>
          <a:blip r:embed="rId3">
            <a:clrChange>
              <a:clrFrom>
                <a:srgbClr val="FFFFFF"/>
              </a:clrFrom>
              <a:clrTo>
                <a:srgbClr val="FFFFFF">
                  <a:alpha val="0"/>
                </a:srgbClr>
              </a:clrTo>
            </a:clrChange>
          </a:blip>
          <a:stretch>
            <a:fillRect/>
          </a:stretch>
        </p:blipFill>
        <p:spPr>
          <a:xfrm>
            <a:off x="4631464" y="2119159"/>
            <a:ext cx="7206799" cy="409001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BUILDING A MODEL</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778" y="186875"/>
            <a:ext cx="5515221" cy="1127700"/>
          </a:xfrm>
        </p:spPr>
        <p:txBody>
          <a:bodyPr/>
          <a:lstStyle/>
          <a:p>
            <a:r>
              <a:rPr lang="en-US" dirty="0"/>
              <a:t>Model Development</a:t>
            </a:r>
            <a:endParaRPr lang="en-US" dirty="0"/>
          </a:p>
        </p:txBody>
      </p:sp>
      <p:sp>
        <p:nvSpPr>
          <p:cNvPr id="3" name="Google Shape;616;p31"/>
          <p:cNvSpPr/>
          <p:nvPr/>
        </p:nvSpPr>
        <p:spPr>
          <a:xfrm>
            <a:off x="2173775"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5" name="Google Shape;616;p31"/>
          <p:cNvSpPr/>
          <p:nvPr/>
        </p:nvSpPr>
        <p:spPr>
          <a:xfrm>
            <a:off x="5279831"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6" name="Google Shape;616;p31"/>
          <p:cNvSpPr/>
          <p:nvPr/>
        </p:nvSpPr>
        <p:spPr>
          <a:xfrm>
            <a:off x="3719546" y="4386942"/>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7" name="Google Shape;616;p31"/>
          <p:cNvSpPr/>
          <p:nvPr/>
        </p:nvSpPr>
        <p:spPr>
          <a:xfrm>
            <a:off x="5279830" y="1601939"/>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8" name="Google Shape;616;p31"/>
          <p:cNvSpPr/>
          <p:nvPr/>
        </p:nvSpPr>
        <p:spPr>
          <a:xfrm>
            <a:off x="8066574" y="292115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1F9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17" name="Circular Arrow 16"/>
          <p:cNvSpPr/>
          <p:nvPr/>
        </p:nvSpPr>
        <p:spPr>
          <a:xfrm rot="15415229">
            <a:off x="4968885" y="2870775"/>
            <a:ext cx="1045029" cy="1000780"/>
          </a:xfrm>
          <a:prstGeom prst="circularArrow">
            <a:avLst>
              <a:gd name="adj1" fmla="val 5875"/>
              <a:gd name="adj2" fmla="val 1142319"/>
              <a:gd name="adj3" fmla="val 20308543"/>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ular Arrow 17"/>
          <p:cNvSpPr/>
          <p:nvPr/>
        </p:nvSpPr>
        <p:spPr>
          <a:xfrm rot="4623165">
            <a:off x="6499965" y="2870775"/>
            <a:ext cx="1045029" cy="1000780"/>
          </a:xfrm>
          <a:prstGeom prst="circularArrow">
            <a:avLst>
              <a:gd name="adj1" fmla="val 6798"/>
              <a:gd name="adj2" fmla="val 972929"/>
              <a:gd name="adj3" fmla="val 20462587"/>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4"/>
          <p:cNvSpPr txBox="1"/>
          <p:nvPr/>
        </p:nvSpPr>
        <p:spPr>
          <a:xfrm>
            <a:off x="2255189" y="4144230"/>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Get Data</a:t>
            </a:r>
            <a:endParaRPr dirty="0">
              <a:solidFill>
                <a:schemeClr val="bg1"/>
              </a:solidFill>
            </a:endParaRPr>
          </a:p>
        </p:txBody>
      </p:sp>
      <p:sp>
        <p:nvSpPr>
          <p:cNvPr id="21" name="TextBox 14"/>
          <p:cNvSpPr txBox="1"/>
          <p:nvPr/>
        </p:nvSpPr>
        <p:spPr>
          <a:xfrm>
            <a:off x="3800962" y="5102172"/>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Prepare Data</a:t>
            </a:r>
            <a:endParaRPr dirty="0">
              <a:solidFill>
                <a:schemeClr val="bg1"/>
              </a:solidFill>
            </a:endParaRPr>
          </a:p>
        </p:txBody>
      </p:sp>
      <p:sp>
        <p:nvSpPr>
          <p:cNvPr id="22" name="TextBox 14"/>
          <p:cNvSpPr txBox="1"/>
          <p:nvPr/>
        </p:nvSpPr>
        <p:spPr>
          <a:xfrm>
            <a:off x="5361244" y="4141784"/>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Build Model</a:t>
            </a:r>
            <a:endParaRPr dirty="0">
              <a:solidFill>
                <a:schemeClr val="bg1"/>
              </a:solidFill>
            </a:endParaRPr>
          </a:p>
        </p:txBody>
      </p:sp>
      <p:sp>
        <p:nvSpPr>
          <p:cNvPr id="23" name="TextBox 14"/>
          <p:cNvSpPr txBox="1"/>
          <p:nvPr/>
        </p:nvSpPr>
        <p:spPr>
          <a:xfrm>
            <a:off x="5361244" y="2317169"/>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Evaluate Model</a:t>
            </a:r>
            <a:endParaRPr dirty="0">
              <a:solidFill>
                <a:schemeClr val="bg1"/>
              </a:solidFill>
            </a:endParaRPr>
          </a:p>
        </p:txBody>
      </p:sp>
      <p:sp>
        <p:nvSpPr>
          <p:cNvPr id="24" name="TextBox 14"/>
          <p:cNvSpPr txBox="1"/>
          <p:nvPr/>
        </p:nvSpPr>
        <p:spPr>
          <a:xfrm>
            <a:off x="8147988" y="3633933"/>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Share &amp; Collaborate</a:t>
            </a:r>
            <a:endParaRPr lang="en-US" dirty="0">
              <a:solidFill>
                <a:schemeClr val="bg1"/>
              </a:solidFill>
            </a:endParaRPr>
          </a:p>
        </p:txBody>
      </p:sp>
      <p:pic>
        <p:nvPicPr>
          <p:cNvPr id="26" name="Google Shape;620;p31"/>
          <p:cNvPicPr preferRelativeResize="0"/>
          <p:nvPr/>
        </p:nvPicPr>
        <p:blipFill>
          <a:blip r:embed="rId1"/>
          <a:stretch>
            <a:fillRect/>
          </a:stretch>
        </p:blipFill>
        <p:spPr>
          <a:xfrm>
            <a:off x="5984052" y="1759688"/>
            <a:ext cx="543204" cy="543202"/>
          </a:xfrm>
          <a:prstGeom prst="rect">
            <a:avLst/>
          </a:prstGeom>
          <a:noFill/>
          <a:ln>
            <a:noFill/>
          </a:ln>
        </p:spPr>
      </p:pic>
      <p:pic>
        <p:nvPicPr>
          <p:cNvPr id="27" name="Google Shape;801;p40"/>
          <p:cNvPicPr preferRelativeResize="0"/>
          <p:nvPr/>
        </p:nvPicPr>
        <p:blipFill>
          <a:blip r:embed="rId2"/>
          <a:stretch>
            <a:fillRect/>
          </a:stretch>
        </p:blipFill>
        <p:spPr>
          <a:xfrm>
            <a:off x="8644734" y="3825295"/>
            <a:ext cx="795325" cy="795333"/>
          </a:xfrm>
          <a:prstGeom prst="rect">
            <a:avLst/>
          </a:prstGeom>
          <a:noFill/>
          <a:ln>
            <a:noFill/>
          </a:ln>
        </p:spPr>
      </p:pic>
      <p:pic>
        <p:nvPicPr>
          <p:cNvPr id="29" name="Google Shape;793;p40"/>
          <p:cNvPicPr preferRelativeResize="0"/>
          <p:nvPr/>
        </p:nvPicPr>
        <p:blipFill rotWithShape="1">
          <a:blip r:embed="rId3"/>
          <a:srcRect l="13930" t="13930" r="13930" b="13930"/>
          <a:stretch>
            <a:fillRect/>
          </a:stretch>
        </p:blipFill>
        <p:spPr>
          <a:xfrm>
            <a:off x="8630917" y="2938502"/>
            <a:ext cx="822960" cy="822960"/>
          </a:xfrm>
          <a:prstGeom prst="rect">
            <a:avLst/>
          </a:prstGeom>
          <a:noFill/>
          <a:ln>
            <a:noFill/>
          </a:ln>
        </p:spPr>
      </p:pic>
      <p:pic>
        <p:nvPicPr>
          <p:cNvPr id="31" name="Google Shape;713;p36"/>
          <p:cNvPicPr preferRelativeResize="0"/>
          <p:nvPr/>
        </p:nvPicPr>
        <p:blipFill rotWithShape="1">
          <a:blip r:embed="rId4">
            <a:duotone>
              <a:prstClr val="black"/>
              <a:schemeClr val="tx2">
                <a:tint val="45000"/>
                <a:satMod val="400000"/>
              </a:schemeClr>
            </a:duotone>
          </a:blip>
          <a:srcRect/>
          <a:stretch>
            <a:fillRect/>
          </a:stretch>
        </p:blipFill>
        <p:spPr>
          <a:xfrm>
            <a:off x="6084757" y="3626895"/>
            <a:ext cx="341793" cy="482969"/>
          </a:xfrm>
          <a:prstGeom prst="rect">
            <a:avLst/>
          </a:prstGeom>
          <a:noFill/>
          <a:ln>
            <a:noFill/>
          </a:ln>
        </p:spPr>
      </p:pic>
      <p:pic>
        <p:nvPicPr>
          <p:cNvPr id="32" name="Google Shape;788;p40"/>
          <p:cNvPicPr preferRelativeResize="0"/>
          <p:nvPr/>
        </p:nvPicPr>
        <p:blipFill>
          <a:blip r:embed="rId5"/>
          <a:stretch>
            <a:fillRect/>
          </a:stretch>
        </p:blipFill>
        <p:spPr>
          <a:xfrm>
            <a:off x="4415939" y="4573314"/>
            <a:ext cx="593875" cy="593924"/>
          </a:xfrm>
          <a:prstGeom prst="rect">
            <a:avLst/>
          </a:prstGeom>
          <a:noFill/>
          <a:ln>
            <a:noFill/>
          </a:ln>
        </p:spPr>
      </p:pic>
      <p:grpSp>
        <p:nvGrpSpPr>
          <p:cNvPr id="37" name="Group 36"/>
          <p:cNvGrpSpPr/>
          <p:nvPr/>
        </p:nvGrpSpPr>
        <p:grpSpPr>
          <a:xfrm>
            <a:off x="2914046" y="3692348"/>
            <a:ext cx="575736" cy="418341"/>
            <a:chOff x="10338103" y="14780"/>
            <a:chExt cx="1619925" cy="1177069"/>
          </a:xfrm>
        </p:grpSpPr>
        <p:sp>
          <p:nvSpPr>
            <p:cNvPr id="33" name="Google Shape;646;p32"/>
            <p:cNvSpPr/>
            <p:nvPr/>
          </p:nvSpPr>
          <p:spPr>
            <a:xfrm>
              <a:off x="10621886" y="290297"/>
              <a:ext cx="541947" cy="541946"/>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 name="Google Shape;647;p32"/>
            <p:cNvSpPr/>
            <p:nvPr/>
          </p:nvSpPr>
          <p:spPr>
            <a:xfrm rot="1053901">
              <a:off x="11609946" y="530765"/>
              <a:ext cx="348082" cy="348082"/>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 name="Google Shape;648;p32"/>
            <p:cNvSpPr/>
            <p:nvPr/>
          </p:nvSpPr>
          <p:spPr>
            <a:xfrm rot="19312121">
              <a:off x="10385016" y="14780"/>
              <a:ext cx="296431" cy="296431"/>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 name="Google Shape;649;p32"/>
            <p:cNvSpPr/>
            <p:nvPr/>
          </p:nvSpPr>
          <p:spPr>
            <a:xfrm>
              <a:off x="10338103" y="936394"/>
              <a:ext cx="255455" cy="255455"/>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r>
              <a:rPr lang="en-US" dirty="0">
                <a:solidFill>
                  <a:srgbClr val="FFFFFF"/>
                </a:solidFill>
              </a:rPr>
              <a:t>Using Data to Test Model</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p:cNvPicPr preferRelativeResize="0"/>
          <p:nvPr/>
        </p:nvPicPr>
        <p:blipFill>
          <a:blip r:embed="rId1"/>
          <a:stretch>
            <a:fillRect/>
          </a:stretch>
        </p:blipFill>
        <p:spPr>
          <a:xfrm>
            <a:off x="10530854" y="302206"/>
            <a:ext cx="862691" cy="862688"/>
          </a:xfrm>
          <a:prstGeom prst="rect">
            <a:avLst/>
          </a:prstGeom>
          <a:noFill/>
          <a:ln>
            <a:noFill/>
          </a:ln>
        </p:spPr>
      </p:pic>
      <p:sp>
        <p:nvSpPr>
          <p:cNvPr id="8" name="Google Shape;690;p75"/>
          <p:cNvSpPr txBox="1"/>
          <p:nvPr/>
        </p:nvSpPr>
        <p:spPr>
          <a:xfrm>
            <a:off x="580778" y="1653975"/>
            <a:ext cx="676925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Need a model that performs well on data it hasn’t seen before</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Can split labeled data into test and train sets</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Prevents overfitting</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Real World Data</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p:cNvPicPr preferRelativeResize="0"/>
          <p:nvPr/>
        </p:nvPicPr>
        <p:blipFill>
          <a:blip r:embed="rId1"/>
          <a:stretch>
            <a:fillRect/>
          </a:stretch>
        </p:blipFill>
        <p:spPr>
          <a:xfrm>
            <a:off x="10530854" y="302206"/>
            <a:ext cx="862691" cy="862688"/>
          </a:xfrm>
          <a:prstGeom prst="rect">
            <a:avLst/>
          </a:prstGeom>
          <a:noFill/>
          <a:ln>
            <a:noFill/>
          </a:ln>
        </p:spPr>
      </p:pic>
      <p:sp>
        <p:nvSpPr>
          <p:cNvPr id="8" name="Google Shape;690;p75"/>
          <p:cNvSpPr txBox="1"/>
          <p:nvPr/>
        </p:nvSpPr>
        <p:spPr>
          <a:xfrm>
            <a:off x="580778" y="1653975"/>
            <a:ext cx="609869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Increasing RMSE may not matter in the user experience</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Business metrics and stakeholder impact are vital</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What is the cost/impact of a false positive or false negative or incorrect prediction?</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Accuracy</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p:cNvPicPr preferRelativeResize="0"/>
          <p:nvPr/>
        </p:nvPicPr>
        <p:blipFill>
          <a:blip r:embed="rId1"/>
          <a:stretch>
            <a:fillRect/>
          </a:stretch>
        </p:blipFill>
        <p:spPr>
          <a:xfrm>
            <a:off x="10530854" y="302206"/>
            <a:ext cx="862691" cy="862688"/>
          </a:xfrm>
          <a:prstGeom prst="rect">
            <a:avLst/>
          </a:prstGeom>
          <a:noFill/>
          <a:ln>
            <a:noFill/>
          </a:ln>
        </p:spPr>
      </p:pic>
      <p:grpSp>
        <p:nvGrpSpPr>
          <p:cNvPr id="8" name="Group 7"/>
          <p:cNvGrpSpPr/>
          <p:nvPr/>
        </p:nvGrpSpPr>
        <p:grpSpPr>
          <a:xfrm>
            <a:off x="403498" y="1653975"/>
            <a:ext cx="3686634" cy="4784467"/>
            <a:chOff x="203200" y="1517667"/>
            <a:chExt cx="3686634" cy="4784467"/>
          </a:xfrm>
        </p:grpSpPr>
        <p:pic>
          <p:nvPicPr>
            <p:cNvPr id="9" name="Google Shape;921;p110"/>
            <p:cNvPicPr preferRelativeResize="0"/>
            <p:nvPr/>
          </p:nvPicPr>
          <p:blipFill>
            <a:blip r:embed="rId2"/>
            <a:stretch>
              <a:fillRect/>
            </a:stretch>
          </p:blipFill>
          <p:spPr>
            <a:xfrm>
              <a:off x="203200" y="1517667"/>
              <a:ext cx="827267" cy="644767"/>
            </a:xfrm>
            <a:prstGeom prst="rect">
              <a:avLst/>
            </a:prstGeom>
            <a:noFill/>
            <a:ln>
              <a:noFill/>
            </a:ln>
          </p:spPr>
        </p:pic>
        <p:pic>
          <p:nvPicPr>
            <p:cNvPr id="10" name="Google Shape;922;p110"/>
            <p:cNvPicPr preferRelativeResize="0"/>
            <p:nvPr/>
          </p:nvPicPr>
          <p:blipFill>
            <a:blip r:embed="rId2"/>
            <a:stretch>
              <a:fillRect/>
            </a:stretch>
          </p:blipFill>
          <p:spPr>
            <a:xfrm>
              <a:off x="1081533" y="1578734"/>
              <a:ext cx="827267" cy="644767"/>
            </a:xfrm>
            <a:prstGeom prst="rect">
              <a:avLst/>
            </a:prstGeom>
            <a:noFill/>
            <a:ln>
              <a:noFill/>
            </a:ln>
          </p:spPr>
        </p:pic>
        <p:pic>
          <p:nvPicPr>
            <p:cNvPr id="11" name="Google Shape;923;p110"/>
            <p:cNvPicPr preferRelativeResize="0"/>
            <p:nvPr/>
          </p:nvPicPr>
          <p:blipFill>
            <a:blip r:embed="rId2"/>
            <a:stretch>
              <a:fillRect/>
            </a:stretch>
          </p:blipFill>
          <p:spPr>
            <a:xfrm>
              <a:off x="391933" y="2162434"/>
              <a:ext cx="827267" cy="644767"/>
            </a:xfrm>
            <a:prstGeom prst="rect">
              <a:avLst/>
            </a:prstGeom>
            <a:noFill/>
            <a:ln>
              <a:noFill/>
            </a:ln>
          </p:spPr>
        </p:pic>
        <p:pic>
          <p:nvPicPr>
            <p:cNvPr id="12" name="Google Shape;924;p110"/>
            <p:cNvPicPr preferRelativeResize="0"/>
            <p:nvPr/>
          </p:nvPicPr>
          <p:blipFill>
            <a:blip r:embed="rId2"/>
            <a:stretch>
              <a:fillRect/>
            </a:stretch>
          </p:blipFill>
          <p:spPr>
            <a:xfrm>
              <a:off x="1908800" y="2223501"/>
              <a:ext cx="827267" cy="644767"/>
            </a:xfrm>
            <a:prstGeom prst="rect">
              <a:avLst/>
            </a:prstGeom>
            <a:noFill/>
            <a:ln>
              <a:noFill/>
            </a:ln>
          </p:spPr>
        </p:pic>
        <p:pic>
          <p:nvPicPr>
            <p:cNvPr id="13" name="Google Shape;925;p110"/>
            <p:cNvPicPr preferRelativeResize="0"/>
            <p:nvPr/>
          </p:nvPicPr>
          <p:blipFill>
            <a:blip r:embed="rId2"/>
            <a:stretch>
              <a:fillRect/>
            </a:stretch>
          </p:blipFill>
          <p:spPr>
            <a:xfrm>
              <a:off x="660667" y="2993767"/>
              <a:ext cx="827267" cy="644767"/>
            </a:xfrm>
            <a:prstGeom prst="rect">
              <a:avLst/>
            </a:prstGeom>
            <a:noFill/>
            <a:ln>
              <a:noFill/>
            </a:ln>
          </p:spPr>
        </p:pic>
        <p:pic>
          <p:nvPicPr>
            <p:cNvPr id="14" name="Google Shape;926;p110"/>
            <p:cNvPicPr preferRelativeResize="0"/>
            <p:nvPr/>
          </p:nvPicPr>
          <p:blipFill>
            <a:blip r:embed="rId2"/>
            <a:stretch>
              <a:fillRect/>
            </a:stretch>
          </p:blipFill>
          <p:spPr>
            <a:xfrm>
              <a:off x="1219200" y="2415234"/>
              <a:ext cx="827267" cy="644767"/>
            </a:xfrm>
            <a:prstGeom prst="rect">
              <a:avLst/>
            </a:prstGeom>
            <a:noFill/>
            <a:ln>
              <a:noFill/>
            </a:ln>
          </p:spPr>
        </p:pic>
        <p:pic>
          <p:nvPicPr>
            <p:cNvPr id="15" name="Google Shape;927;p110"/>
            <p:cNvPicPr preferRelativeResize="0"/>
            <p:nvPr/>
          </p:nvPicPr>
          <p:blipFill>
            <a:blip r:embed="rId2"/>
            <a:stretch>
              <a:fillRect/>
            </a:stretch>
          </p:blipFill>
          <p:spPr>
            <a:xfrm>
              <a:off x="1408033" y="3106618"/>
              <a:ext cx="827267" cy="644767"/>
            </a:xfrm>
            <a:prstGeom prst="rect">
              <a:avLst/>
            </a:prstGeom>
            <a:noFill/>
            <a:ln>
              <a:noFill/>
            </a:ln>
          </p:spPr>
        </p:pic>
        <p:pic>
          <p:nvPicPr>
            <p:cNvPr id="16" name="Google Shape;928;p110"/>
            <p:cNvPicPr preferRelativeResize="0"/>
            <p:nvPr/>
          </p:nvPicPr>
          <p:blipFill>
            <a:blip r:embed="rId2"/>
            <a:stretch>
              <a:fillRect/>
            </a:stretch>
          </p:blipFill>
          <p:spPr>
            <a:xfrm>
              <a:off x="1850633" y="1578734"/>
              <a:ext cx="827267" cy="644767"/>
            </a:xfrm>
            <a:prstGeom prst="rect">
              <a:avLst/>
            </a:prstGeom>
            <a:noFill/>
            <a:ln>
              <a:noFill/>
            </a:ln>
          </p:spPr>
        </p:pic>
        <p:pic>
          <p:nvPicPr>
            <p:cNvPr id="17" name="Google Shape;929;p110"/>
            <p:cNvPicPr preferRelativeResize="0"/>
            <p:nvPr/>
          </p:nvPicPr>
          <p:blipFill>
            <a:blip r:embed="rId2"/>
            <a:stretch>
              <a:fillRect/>
            </a:stretch>
          </p:blipFill>
          <p:spPr>
            <a:xfrm>
              <a:off x="2235300" y="2993767"/>
              <a:ext cx="827267" cy="644767"/>
            </a:xfrm>
            <a:prstGeom prst="rect">
              <a:avLst/>
            </a:prstGeom>
            <a:noFill/>
            <a:ln>
              <a:noFill/>
            </a:ln>
          </p:spPr>
        </p:pic>
        <p:pic>
          <p:nvPicPr>
            <p:cNvPr id="18" name="Google Shape;930;p110"/>
            <p:cNvPicPr preferRelativeResize="0"/>
            <p:nvPr/>
          </p:nvPicPr>
          <p:blipFill>
            <a:blip r:embed="rId2"/>
            <a:stretch>
              <a:fillRect/>
            </a:stretch>
          </p:blipFill>
          <p:spPr>
            <a:xfrm>
              <a:off x="571500" y="3825101"/>
              <a:ext cx="827267" cy="644767"/>
            </a:xfrm>
            <a:prstGeom prst="rect">
              <a:avLst/>
            </a:prstGeom>
            <a:noFill/>
            <a:ln>
              <a:noFill/>
            </a:ln>
          </p:spPr>
        </p:pic>
        <p:pic>
          <p:nvPicPr>
            <p:cNvPr id="19" name="Google Shape;931;p110"/>
            <p:cNvPicPr preferRelativeResize="0"/>
            <p:nvPr/>
          </p:nvPicPr>
          <p:blipFill>
            <a:blip r:embed="rId2"/>
            <a:stretch>
              <a:fillRect/>
            </a:stretch>
          </p:blipFill>
          <p:spPr>
            <a:xfrm>
              <a:off x="2046467" y="3707601"/>
              <a:ext cx="827267" cy="644767"/>
            </a:xfrm>
            <a:prstGeom prst="rect">
              <a:avLst/>
            </a:prstGeom>
            <a:noFill/>
            <a:ln>
              <a:noFill/>
            </a:ln>
          </p:spPr>
        </p:pic>
        <p:pic>
          <p:nvPicPr>
            <p:cNvPr id="20" name="Google Shape;932;p110"/>
            <p:cNvPicPr preferRelativeResize="0"/>
            <p:nvPr/>
          </p:nvPicPr>
          <p:blipFill>
            <a:blip r:embed="rId2"/>
            <a:stretch>
              <a:fillRect/>
            </a:stretch>
          </p:blipFill>
          <p:spPr>
            <a:xfrm>
              <a:off x="2982467" y="3778801"/>
              <a:ext cx="827267" cy="644767"/>
            </a:xfrm>
            <a:prstGeom prst="rect">
              <a:avLst/>
            </a:prstGeom>
            <a:noFill/>
            <a:ln>
              <a:noFill/>
            </a:ln>
          </p:spPr>
        </p:pic>
        <p:pic>
          <p:nvPicPr>
            <p:cNvPr id="21" name="Google Shape;933;p110"/>
            <p:cNvPicPr preferRelativeResize="0"/>
            <p:nvPr/>
          </p:nvPicPr>
          <p:blipFill>
            <a:blip r:embed="rId2"/>
            <a:stretch>
              <a:fillRect/>
            </a:stretch>
          </p:blipFill>
          <p:spPr>
            <a:xfrm>
              <a:off x="1524567" y="4352367"/>
              <a:ext cx="827267" cy="644767"/>
            </a:xfrm>
            <a:prstGeom prst="rect">
              <a:avLst/>
            </a:prstGeom>
            <a:noFill/>
            <a:ln>
              <a:noFill/>
            </a:ln>
          </p:spPr>
        </p:pic>
        <p:pic>
          <p:nvPicPr>
            <p:cNvPr id="22" name="Google Shape;934;p110"/>
            <p:cNvPicPr preferRelativeResize="0"/>
            <p:nvPr/>
          </p:nvPicPr>
          <p:blipFill>
            <a:blip r:embed="rId2"/>
            <a:stretch>
              <a:fillRect/>
            </a:stretch>
          </p:blipFill>
          <p:spPr>
            <a:xfrm>
              <a:off x="2406567" y="4360634"/>
              <a:ext cx="827267" cy="644767"/>
            </a:xfrm>
            <a:prstGeom prst="rect">
              <a:avLst/>
            </a:prstGeom>
            <a:noFill/>
            <a:ln>
              <a:noFill/>
            </a:ln>
          </p:spPr>
        </p:pic>
        <p:pic>
          <p:nvPicPr>
            <p:cNvPr id="23" name="Google Shape;935;p110"/>
            <p:cNvPicPr preferRelativeResize="0"/>
            <p:nvPr/>
          </p:nvPicPr>
          <p:blipFill rotWithShape="1">
            <a:blip r:embed="rId3"/>
            <a:srcRect l="18420" t="15679" b="5049"/>
            <a:stretch>
              <a:fillRect/>
            </a:stretch>
          </p:blipFill>
          <p:spPr>
            <a:xfrm>
              <a:off x="1461984" y="3875884"/>
              <a:ext cx="521253" cy="489067"/>
            </a:xfrm>
            <a:prstGeom prst="rect">
              <a:avLst/>
            </a:prstGeom>
            <a:noFill/>
            <a:ln>
              <a:noFill/>
            </a:ln>
          </p:spPr>
        </p:pic>
        <p:pic>
          <p:nvPicPr>
            <p:cNvPr id="24" name="Google Shape;936;p110"/>
            <p:cNvPicPr preferRelativeResize="0"/>
            <p:nvPr/>
          </p:nvPicPr>
          <p:blipFill>
            <a:blip r:embed="rId2"/>
            <a:stretch>
              <a:fillRect/>
            </a:stretch>
          </p:blipFill>
          <p:spPr>
            <a:xfrm>
              <a:off x="856800" y="4552001"/>
              <a:ext cx="827267" cy="644767"/>
            </a:xfrm>
            <a:prstGeom prst="rect">
              <a:avLst/>
            </a:prstGeom>
            <a:noFill/>
            <a:ln>
              <a:noFill/>
            </a:ln>
          </p:spPr>
        </p:pic>
        <p:pic>
          <p:nvPicPr>
            <p:cNvPr id="25" name="Google Shape;937;p110"/>
            <p:cNvPicPr preferRelativeResize="0"/>
            <p:nvPr/>
          </p:nvPicPr>
          <p:blipFill>
            <a:blip r:embed="rId2"/>
            <a:stretch>
              <a:fillRect/>
            </a:stretch>
          </p:blipFill>
          <p:spPr>
            <a:xfrm>
              <a:off x="1308984" y="5234967"/>
              <a:ext cx="827267" cy="644767"/>
            </a:xfrm>
            <a:prstGeom prst="rect">
              <a:avLst/>
            </a:prstGeom>
            <a:noFill/>
            <a:ln>
              <a:noFill/>
            </a:ln>
          </p:spPr>
        </p:pic>
        <p:pic>
          <p:nvPicPr>
            <p:cNvPr id="26" name="Google Shape;938;p110"/>
            <p:cNvPicPr preferRelativeResize="0"/>
            <p:nvPr/>
          </p:nvPicPr>
          <p:blipFill>
            <a:blip r:embed="rId2"/>
            <a:stretch>
              <a:fillRect/>
            </a:stretch>
          </p:blipFill>
          <p:spPr>
            <a:xfrm>
              <a:off x="2046467" y="4997134"/>
              <a:ext cx="827267" cy="644767"/>
            </a:xfrm>
            <a:prstGeom prst="rect">
              <a:avLst/>
            </a:prstGeom>
            <a:noFill/>
            <a:ln>
              <a:noFill/>
            </a:ln>
          </p:spPr>
        </p:pic>
        <p:pic>
          <p:nvPicPr>
            <p:cNvPr id="27" name="Google Shape;939;p110"/>
            <p:cNvPicPr preferRelativeResize="0"/>
            <p:nvPr/>
          </p:nvPicPr>
          <p:blipFill>
            <a:blip r:embed="rId2"/>
            <a:stretch>
              <a:fillRect/>
            </a:stretch>
          </p:blipFill>
          <p:spPr>
            <a:xfrm>
              <a:off x="2982467" y="4997134"/>
              <a:ext cx="827267" cy="644767"/>
            </a:xfrm>
            <a:prstGeom prst="rect">
              <a:avLst/>
            </a:prstGeom>
            <a:noFill/>
            <a:ln>
              <a:noFill/>
            </a:ln>
          </p:spPr>
        </p:pic>
        <p:pic>
          <p:nvPicPr>
            <p:cNvPr id="28" name="Google Shape;940;p110"/>
            <p:cNvPicPr preferRelativeResize="0"/>
            <p:nvPr/>
          </p:nvPicPr>
          <p:blipFill>
            <a:blip r:embed="rId2"/>
            <a:stretch>
              <a:fillRect/>
            </a:stretch>
          </p:blipFill>
          <p:spPr>
            <a:xfrm>
              <a:off x="2736067" y="2349001"/>
              <a:ext cx="827267" cy="644767"/>
            </a:xfrm>
            <a:prstGeom prst="rect">
              <a:avLst/>
            </a:prstGeom>
            <a:noFill/>
            <a:ln>
              <a:noFill/>
            </a:ln>
          </p:spPr>
        </p:pic>
        <p:pic>
          <p:nvPicPr>
            <p:cNvPr id="29" name="Google Shape;941;p110"/>
            <p:cNvPicPr preferRelativeResize="0"/>
            <p:nvPr/>
          </p:nvPicPr>
          <p:blipFill>
            <a:blip r:embed="rId2"/>
            <a:stretch>
              <a:fillRect/>
            </a:stretch>
          </p:blipFill>
          <p:spPr>
            <a:xfrm>
              <a:off x="3062567" y="3063901"/>
              <a:ext cx="827267" cy="644767"/>
            </a:xfrm>
            <a:prstGeom prst="rect">
              <a:avLst/>
            </a:prstGeom>
            <a:noFill/>
            <a:ln>
              <a:noFill/>
            </a:ln>
          </p:spPr>
        </p:pic>
        <p:pic>
          <p:nvPicPr>
            <p:cNvPr id="30" name="Google Shape;942;p110"/>
            <p:cNvPicPr preferRelativeResize="0"/>
            <p:nvPr/>
          </p:nvPicPr>
          <p:blipFill>
            <a:blip r:embed="rId2"/>
            <a:stretch>
              <a:fillRect/>
            </a:stretch>
          </p:blipFill>
          <p:spPr>
            <a:xfrm>
              <a:off x="2549767" y="5657367"/>
              <a:ext cx="827267" cy="644767"/>
            </a:xfrm>
            <a:prstGeom prst="rect">
              <a:avLst/>
            </a:prstGeom>
            <a:noFill/>
            <a:ln>
              <a:noFill/>
            </a:ln>
          </p:spPr>
        </p:pic>
      </p:grpSp>
      <p:sp>
        <p:nvSpPr>
          <p:cNvPr id="31" name="Google Shape;690;p75"/>
          <p:cNvSpPr txBox="1"/>
          <p:nvPr/>
        </p:nvSpPr>
        <p:spPr>
          <a:xfrm>
            <a:off x="4584023" y="2328576"/>
            <a:ext cx="609869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Out of 100 patients, 99 will be disease free</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My model has an accuracy of 99% - this is good right??</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dk2"/>
                </a:solidFill>
              </a:rPr>
              <a:t>This means that the model predicts every patients as disease free, therefore not useful at all</a:t>
            </a:r>
            <a:endParaRPr lang="en-US" sz="2400" dirty="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Confusion Matrix</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p:cNvPicPr preferRelativeResize="0"/>
          <p:nvPr/>
        </p:nvPicPr>
        <p:blipFill>
          <a:blip r:embed="rId1"/>
          <a:stretch>
            <a:fillRect/>
          </a:stretch>
        </p:blipFill>
        <p:spPr>
          <a:xfrm>
            <a:off x="10530854" y="302206"/>
            <a:ext cx="862691" cy="862688"/>
          </a:xfrm>
          <a:prstGeom prst="rect">
            <a:avLst/>
          </a:prstGeom>
          <a:noFill/>
          <a:ln>
            <a:noFill/>
          </a:ln>
        </p:spPr>
      </p:pic>
      <p:graphicFrame>
        <p:nvGraphicFramePr>
          <p:cNvPr id="8" name="Google Shape;950;p111"/>
          <p:cNvGraphicFramePr/>
          <p:nvPr/>
        </p:nvGraphicFramePr>
        <p:xfrm>
          <a:off x="1687830" y="1668145"/>
          <a:ext cx="8542020" cy="4753610"/>
        </p:xfrm>
        <a:graphic>
          <a:graphicData uri="http://schemas.openxmlformats.org/drawingml/2006/table">
            <a:tbl>
              <a:tblPr>
                <a:noFill/>
              </a:tblPr>
              <a:tblGrid>
                <a:gridCol w="1061085"/>
                <a:gridCol w="1388745"/>
                <a:gridCol w="3039745"/>
                <a:gridCol w="3052445"/>
              </a:tblGrid>
              <a:tr h="690880">
                <a:tc rowSpan="2" gridSpan="2">
                  <a:txBody>
                    <a:bodyPr/>
                    <a:lstStyle/>
                    <a:p>
                      <a:pPr marL="0" lvl="0" indent="0" algn="ctr" rtl="0">
                        <a:spcBef>
                          <a:spcPts val="0"/>
                        </a:spcBef>
                        <a:spcAft>
                          <a:spcPts val="0"/>
                        </a:spcAft>
                        <a:buNone/>
                      </a:pP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rowSpan="2" hMerge="1">
                  <a:tcPr/>
                </a:tc>
                <a:tc gridSpan="2">
                  <a:txBody>
                    <a:bodyPr/>
                    <a:lstStyle/>
                    <a:p>
                      <a:pPr marL="0" lvl="0" indent="0" algn="ctr" rtl="0">
                        <a:spcBef>
                          <a:spcPts val="0"/>
                        </a:spcBef>
                        <a:spcAft>
                          <a:spcPts val="0"/>
                        </a:spcAft>
                        <a:buNone/>
                      </a:pPr>
                      <a:r>
                        <a:rPr lang="en-US" alt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Predicted</a:t>
                      </a: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 Values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hMerge="1">
                  <a:tcPr/>
                </a:tc>
              </a:tr>
              <a:tr h="548005">
                <a:tc vMerge="1" gridSpan="2">
                  <a:tcPr/>
                </a:tc>
                <a:tc vMerge="1" hMerge="1">
                  <a:tcPr/>
                </a:tc>
                <a:tc>
                  <a:txBody>
                    <a:bodyPr/>
                    <a:lstStyle/>
                    <a:p>
                      <a:pPr marL="0" lvl="0" indent="0" algn="ctr" rtl="0">
                        <a:spcBef>
                          <a:spcPts val="0"/>
                        </a:spcBef>
                        <a:spcAft>
                          <a:spcPts val="0"/>
                        </a:spcAft>
                        <a:buNone/>
                      </a:pPr>
                      <a:r>
                        <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1757680">
                <a:tc rowSpan="2">
                  <a:txBody>
                    <a:bodyPr/>
                    <a:lstStyle/>
                    <a:p>
                      <a:pPr marL="0" lvl="0" indent="0" algn="ctr" rtl="0">
                        <a:spcBef>
                          <a:spcPts val="0"/>
                        </a:spcBef>
                        <a:spcAft>
                          <a:spcPts val="0"/>
                        </a:spcAft>
                        <a:buNone/>
                      </a:pPr>
                      <a:r>
                        <a:rPr lang="en-US" altLang="en-GB" sz="1800" b="0" i="0" dirty="0">
                          <a:solidFill>
                            <a:schemeClr val="bg2"/>
                          </a:solidFill>
                          <a:latin typeface="Lato" panose="020F0502020204030203" pitchFamily="34" charset="0"/>
                          <a:ea typeface="Lato" panose="020F0502020204030203" pitchFamily="34" charset="0"/>
                          <a:cs typeface="Lato" panose="020F0502020204030203" pitchFamily="34" charset="0"/>
                        </a:rPr>
                        <a:t>Actual</a:t>
                      </a:r>
                      <a:r>
                        <a:rPr lang="en-GB" sz="1800" b="0" i="0" dirty="0">
                          <a:solidFill>
                            <a:schemeClr val="bg2"/>
                          </a:solidFill>
                          <a:latin typeface="Lato" panose="020F0502020204030203" pitchFamily="34" charset="0"/>
                          <a:ea typeface="Lato" panose="020F0502020204030203" pitchFamily="34" charset="0"/>
                          <a:cs typeface="Lato" panose="020F0502020204030203" pitchFamily="34" charset="0"/>
                        </a:rPr>
                        <a:t> </a:t>
                      </a:r>
                      <a:endParaRPr sz="1800" b="0" i="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0" lvl="0" indent="0" algn="ctr" rtl="0">
                        <a:spcBef>
                          <a:spcPts val="0"/>
                        </a:spcBef>
                        <a:spcAft>
                          <a:spcPts val="0"/>
                        </a:spcAft>
                        <a:buNone/>
                      </a:pPr>
                      <a:r>
                        <a:rPr lang="en-GB" sz="2000" b="0" i="0" dirty="0">
                          <a:solidFill>
                            <a:schemeClr val="bg2"/>
                          </a:solidFill>
                          <a:latin typeface="Lato" panose="020F0502020204030203" pitchFamily="34" charset="0"/>
                          <a:ea typeface="Lato" panose="020F0502020204030203" pitchFamily="34" charset="0"/>
                          <a:cs typeface="Lato" panose="020F0502020204030203" pitchFamily="34" charset="0"/>
                        </a:rPr>
                        <a:t>Values</a:t>
                      </a:r>
                      <a:endParaRPr lang="en-GB" sz="18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a:txBody>
                    <a:bodyPr/>
                    <a:lstStyle/>
                    <a:p>
                      <a:pPr marL="0" lvl="0" indent="0" algn="ctr" rtl="0">
                        <a:spcBef>
                          <a:spcPts val="0"/>
                        </a:spcBef>
                        <a:spcAft>
                          <a:spcPts val="0"/>
                        </a:spcAft>
                        <a:buNone/>
                      </a:pPr>
                      <a:r>
                        <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True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False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tr>
              <a:tr h="1757045">
                <a:tc vMerge="1">
                  <a:tcPr/>
                </a:tc>
                <a:tc>
                  <a:txBody>
                    <a:bodyPr/>
                    <a:lstStyle/>
                    <a:p>
                      <a:pPr marL="0" lvl="0" indent="0" algn="ctr" rtl="0">
                        <a:spcBef>
                          <a:spcPts val="0"/>
                        </a:spcBef>
                        <a:spcAft>
                          <a:spcPts val="0"/>
                        </a:spcAft>
                        <a:buNone/>
                      </a:pPr>
                      <a:r>
                        <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False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True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tr>
            </a:tbl>
          </a:graphicData>
        </a:graphic>
      </p:graphicFrame>
      <p:pic>
        <p:nvPicPr>
          <p:cNvPr id="2" name="Picture 1"/>
          <p:cNvPicPr>
            <a:picLocks noChangeAspect="1"/>
          </p:cNvPicPr>
          <p:nvPr/>
        </p:nvPicPr>
        <p:blipFill>
          <a:blip r:embed="rId2"/>
          <a:stretch>
            <a:fillRect/>
          </a:stretch>
        </p:blipFill>
        <p:spPr>
          <a:xfrm>
            <a:off x="4138295" y="2907665"/>
            <a:ext cx="6091555" cy="351409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Precision</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p:cNvPicPr preferRelativeResize="0"/>
          <p:nvPr/>
        </p:nvPicPr>
        <p:blipFill>
          <a:blip r:embed="rId1"/>
          <a:stretch>
            <a:fillRect/>
          </a:stretch>
        </p:blipFill>
        <p:spPr>
          <a:xfrm>
            <a:off x="10530854" y="302206"/>
            <a:ext cx="862691" cy="862688"/>
          </a:xfrm>
          <a:prstGeom prst="rect">
            <a:avLst/>
          </a:prstGeom>
          <a:noFill/>
          <a:ln>
            <a:noFill/>
          </a:ln>
        </p:spPr>
      </p:pic>
      <p:graphicFrame>
        <p:nvGraphicFramePr>
          <p:cNvPr id="8" name="Google Shape;950;p111"/>
          <p:cNvGraphicFramePr/>
          <p:nvPr/>
        </p:nvGraphicFramePr>
        <p:xfrm>
          <a:off x="1687830" y="1668145"/>
          <a:ext cx="8542020" cy="4753610"/>
        </p:xfrm>
        <a:graphic>
          <a:graphicData uri="http://schemas.openxmlformats.org/drawingml/2006/table">
            <a:tbl>
              <a:tblPr>
                <a:noFill/>
              </a:tblPr>
              <a:tblGrid>
                <a:gridCol w="1061085"/>
                <a:gridCol w="1388745"/>
                <a:gridCol w="3039110"/>
                <a:gridCol w="3053080"/>
              </a:tblGrid>
              <a:tr h="690880">
                <a:tc rowSpan="2" gridSpan="2">
                  <a:txBody>
                    <a:bodyPr/>
                    <a:lstStyle/>
                    <a:p>
                      <a:pPr marL="0" lvl="0" indent="0" algn="ctr" rtl="0">
                        <a:spcBef>
                          <a:spcPts val="0"/>
                        </a:spcBef>
                        <a:spcAft>
                          <a:spcPts val="0"/>
                        </a:spcAft>
                        <a:buNone/>
                      </a:pP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rowSpan="2" hMerge="1">
                  <a:tcPr/>
                </a:tc>
                <a:tc gridSpan="2">
                  <a:txBody>
                    <a:bodyPr/>
                    <a:lstStyle/>
                    <a:p>
                      <a:pPr marL="0" lvl="0" indent="0" algn="ctr" rtl="0">
                        <a:spcBef>
                          <a:spcPts val="0"/>
                        </a:spcBef>
                        <a:spcAft>
                          <a:spcPts val="0"/>
                        </a:spcAft>
                        <a:buNone/>
                      </a:pPr>
                      <a:r>
                        <a:rPr lang="en-US" alt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Predicted</a:t>
                      </a: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 Values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hMerge="1">
                  <a:tcPr/>
                </a:tc>
              </a:tr>
              <a:tr h="548005">
                <a:tc vMerge="1" gridSpan="2">
                  <a:tcPr/>
                </a:tc>
                <a:tc vMerge="1" hMerge="1">
                  <a:tcPr/>
                </a:tc>
                <a:tc>
                  <a:txBody>
                    <a:bodyPr/>
                    <a:lstStyle/>
                    <a:p>
                      <a:pPr marL="0" lvl="0" indent="0" algn="ctr" rtl="0">
                        <a:spcBef>
                          <a:spcPts val="0"/>
                        </a:spcBef>
                        <a:spcAft>
                          <a:spcPts val="0"/>
                        </a:spcAft>
                        <a:buNone/>
                      </a:pPr>
                      <a:r>
                        <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1757680">
                <a:tc rowSpan="2">
                  <a:txBody>
                    <a:bodyPr/>
                    <a:lstStyle/>
                    <a:p>
                      <a:pPr marL="0" lvl="0" indent="0" algn="ctr" rtl="0">
                        <a:spcBef>
                          <a:spcPts val="0"/>
                        </a:spcBef>
                        <a:spcAft>
                          <a:spcPts val="0"/>
                        </a:spcAft>
                        <a:buNone/>
                      </a:pPr>
                      <a:r>
                        <a:rPr lang="en-US" altLang="en-GB" sz="1800" b="0" i="0" dirty="0">
                          <a:solidFill>
                            <a:schemeClr val="bg2"/>
                          </a:solidFill>
                          <a:latin typeface="Lato" panose="020F0502020204030203" pitchFamily="34" charset="0"/>
                          <a:ea typeface="Lato" panose="020F0502020204030203" pitchFamily="34" charset="0"/>
                          <a:cs typeface="Lato" panose="020F0502020204030203" pitchFamily="34" charset="0"/>
                        </a:rPr>
                        <a:t>Actual</a:t>
                      </a:r>
                      <a:r>
                        <a:rPr lang="en-GB" sz="1800" b="0" i="0" dirty="0">
                          <a:solidFill>
                            <a:schemeClr val="bg2"/>
                          </a:solidFill>
                          <a:latin typeface="Lato" panose="020F0502020204030203" pitchFamily="34" charset="0"/>
                          <a:ea typeface="Lato" panose="020F0502020204030203" pitchFamily="34" charset="0"/>
                          <a:cs typeface="Lato" panose="020F0502020204030203" pitchFamily="34" charset="0"/>
                        </a:rPr>
                        <a:t> </a:t>
                      </a:r>
                      <a:endParaRPr sz="1800" b="0" i="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0" lvl="0" indent="0" algn="ctr" rtl="0">
                        <a:spcBef>
                          <a:spcPts val="0"/>
                        </a:spcBef>
                        <a:spcAft>
                          <a:spcPts val="0"/>
                        </a:spcAft>
                        <a:buNone/>
                      </a:pPr>
                      <a:r>
                        <a:rPr lang="en-GB" sz="2000" b="0" i="0" dirty="0">
                          <a:solidFill>
                            <a:schemeClr val="bg2"/>
                          </a:solidFill>
                          <a:latin typeface="Lato" panose="020F0502020204030203" pitchFamily="34" charset="0"/>
                          <a:ea typeface="Lato" panose="020F0502020204030203" pitchFamily="34" charset="0"/>
                          <a:cs typeface="Lato" panose="020F0502020204030203" pitchFamily="34" charset="0"/>
                        </a:rPr>
                        <a:t>Values</a:t>
                      </a:r>
                      <a:endParaRPr lang="en-GB" sz="18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a:txBody>
                    <a:bodyPr/>
                    <a:lstStyle/>
                    <a:p>
                      <a:pPr marL="0" lvl="0" indent="0" algn="ctr" rtl="0">
                        <a:spcBef>
                          <a:spcPts val="0"/>
                        </a:spcBef>
                        <a:spcAft>
                          <a:spcPts val="0"/>
                        </a:spcAft>
                        <a:buNone/>
                      </a:pPr>
                      <a:r>
                        <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True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False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tr>
              <a:tr h="1757045">
                <a:tc vMerge="1">
                  <a:tcPr/>
                </a:tc>
                <a:tc>
                  <a:txBody>
                    <a:bodyPr/>
                    <a:lstStyle/>
                    <a:p>
                      <a:pPr marL="0" lvl="0" indent="0" algn="ctr" rtl="0">
                        <a:spcBef>
                          <a:spcPts val="0"/>
                        </a:spcBef>
                        <a:spcAft>
                          <a:spcPts val="0"/>
                        </a:spcAft>
                        <a:buNone/>
                      </a:pPr>
                      <a:r>
                        <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False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True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tr>
            </a:tbl>
          </a:graphicData>
        </a:graphic>
      </p:graphicFrame>
      <p:pic>
        <p:nvPicPr>
          <p:cNvPr id="2" name="Picture 1"/>
          <p:cNvPicPr>
            <a:picLocks noChangeAspect="1"/>
          </p:cNvPicPr>
          <p:nvPr/>
        </p:nvPicPr>
        <p:blipFill>
          <a:blip r:embed="rId2"/>
          <a:stretch>
            <a:fillRect/>
          </a:stretch>
        </p:blipFill>
        <p:spPr>
          <a:xfrm>
            <a:off x="4138295" y="2907665"/>
            <a:ext cx="6091555" cy="3514090"/>
          </a:xfrm>
          <a:prstGeom prst="rect">
            <a:avLst/>
          </a:prstGeom>
        </p:spPr>
      </p:pic>
      <p:sp>
        <p:nvSpPr>
          <p:cNvPr id="3" name="Rounded Rectangle 2"/>
          <p:cNvSpPr/>
          <p:nvPr/>
        </p:nvSpPr>
        <p:spPr>
          <a:xfrm>
            <a:off x="7192645" y="2907665"/>
            <a:ext cx="3037205" cy="3505200"/>
          </a:xfrm>
          <a:prstGeom prst="roundRect">
            <a:avLst/>
          </a:prstGeom>
          <a:noFill/>
          <a:ln w="57150">
            <a:solidFill>
              <a:srgbClr val="FFC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4" name="Google Shape;1227;p136"/>
          <p:cNvSpPr txBox="1"/>
          <p:nvPr/>
        </p:nvSpPr>
        <p:spPr>
          <a:xfrm>
            <a:off x="94206" y="1860106"/>
            <a:ext cx="2049211" cy="654400"/>
          </a:xfrm>
          <a:prstGeom prst="rect">
            <a:avLst/>
          </a:prstGeom>
          <a:noFill/>
          <a:ln>
            <a:noFill/>
          </a:ln>
        </p:spPr>
        <p:txBody>
          <a:bodyPr spcFirstLastPara="1" wrap="square" lIns="121900" tIns="121900" rIns="121900" bIns="121900" anchor="t" anchorCtr="0">
            <a:noAutofit/>
          </a:bodyPr>
          <a:p>
            <a:r>
              <a:rPr lang="en-GB" sz="2400" dirty="0">
                <a:solidFill>
                  <a:schemeClr val="bg2"/>
                </a:solidFill>
                <a:highlight>
                  <a:srgbClr val="FFFFFF"/>
                </a:highlight>
                <a:latin typeface="Lato" panose="020F0502020204030203"/>
                <a:ea typeface="Lato" panose="020F0502020204030203"/>
                <a:cs typeface="Lato" panose="020F0502020204030203"/>
                <a:sym typeface="Lato" panose="020F0502020204030203"/>
              </a:rPr>
              <a:t>Precision =</a:t>
            </a:r>
            <a:endParaRPr lang="en-GB" sz="2400" dirty="0">
              <a:solidFill>
                <a:schemeClr val="bg2"/>
              </a:solidFill>
              <a:highlight>
                <a:srgbClr val="FFFFFF"/>
              </a:highlight>
              <a:latin typeface="Lato" panose="020F0502020204030203"/>
              <a:ea typeface="Lato" panose="020F0502020204030203"/>
              <a:cs typeface="Lato" panose="020F0502020204030203"/>
              <a:sym typeface="Lato" panose="020F0502020204030203"/>
            </a:endParaRPr>
          </a:p>
        </p:txBody>
      </p:sp>
      <p:sp>
        <p:nvSpPr>
          <p:cNvPr id="5" name="Google Shape;1225;p136"/>
          <p:cNvSpPr txBox="1"/>
          <p:nvPr/>
        </p:nvSpPr>
        <p:spPr>
          <a:xfrm>
            <a:off x="1687830" y="1818640"/>
            <a:ext cx="2048510" cy="97028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indent="0" algn="ctr">
              <a:lnSpc>
                <a:spcPct val="100000"/>
              </a:lnSpc>
              <a:spcBef>
                <a:spcPts val="0"/>
              </a:spcBef>
              <a:buFont typeface="Arial" panose="020B0604020202020204"/>
              <a:buNone/>
            </a:pPr>
            <a:r>
              <a:rPr lang="en-US" sz="2400" dirty="0">
                <a:solidFill>
                  <a:schemeClr val="bg2"/>
                </a:solidFill>
                <a:highlight>
                  <a:srgbClr val="FFFFFF"/>
                </a:highlight>
              </a:rPr>
              <a:t>TP</a:t>
            </a:r>
            <a:endParaRPr lang="en-US" sz="2400" dirty="0">
              <a:solidFill>
                <a:schemeClr val="bg2"/>
              </a:solidFill>
              <a:highlight>
                <a:srgbClr val="FFFFFF"/>
              </a:highlight>
            </a:endParaRPr>
          </a:p>
          <a:p>
            <a:pPr marL="0" indent="0" algn="ctr">
              <a:lnSpc>
                <a:spcPct val="100000"/>
              </a:lnSpc>
              <a:spcBef>
                <a:spcPts val="0"/>
              </a:spcBef>
              <a:buFont typeface="Arial" panose="020B0604020202020204"/>
              <a:buNone/>
            </a:pPr>
            <a:r>
              <a:rPr lang="en-US" sz="2400" dirty="0">
                <a:solidFill>
                  <a:schemeClr val="bg2"/>
                </a:solidFill>
                <a:highlight>
                  <a:srgbClr val="FFFFFF"/>
                </a:highlight>
              </a:rPr>
              <a:t>TP + FP</a:t>
            </a:r>
            <a:endParaRPr lang="en-US" sz="2400" dirty="0">
              <a:solidFill>
                <a:schemeClr val="bg2"/>
              </a:solidFill>
              <a:highlight>
                <a:srgbClr val="FFFFFF"/>
              </a:highlight>
            </a:endParaRPr>
          </a:p>
          <a:p>
            <a:pPr marL="0" indent="0">
              <a:lnSpc>
                <a:spcPct val="100000"/>
              </a:lnSpc>
              <a:spcBef>
                <a:spcPts val="0"/>
              </a:spcBef>
              <a:buFont typeface="Arial" panose="020B0604020202020204"/>
              <a:buNone/>
            </a:pPr>
            <a:endParaRPr lang="en-US" dirty="0"/>
          </a:p>
        </p:txBody>
      </p:sp>
      <p:cxnSp>
        <p:nvCxnSpPr>
          <p:cNvPr id="11" name="Google Shape;1226;p136"/>
          <p:cNvCxnSpPr/>
          <p:nvPr/>
        </p:nvCxnSpPr>
        <p:spPr>
          <a:xfrm>
            <a:off x="1798320" y="2187575"/>
            <a:ext cx="1691640" cy="0"/>
          </a:xfrm>
          <a:prstGeom prst="straightConnector1">
            <a:avLst/>
          </a:prstGeom>
          <a:noFill/>
          <a:ln w="9525" cap="flat" cmpd="sng">
            <a:solidFill>
              <a:schemeClr val="bg2"/>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Recall</a:t>
            </a:r>
            <a:endParaRPr lang="en-US"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p:cNvPicPr preferRelativeResize="0"/>
          <p:nvPr/>
        </p:nvPicPr>
        <p:blipFill>
          <a:blip r:embed="rId1"/>
          <a:stretch>
            <a:fillRect/>
          </a:stretch>
        </p:blipFill>
        <p:spPr>
          <a:xfrm>
            <a:off x="10530854" y="302206"/>
            <a:ext cx="862691" cy="862688"/>
          </a:xfrm>
          <a:prstGeom prst="rect">
            <a:avLst/>
          </a:prstGeom>
          <a:noFill/>
          <a:ln>
            <a:noFill/>
          </a:ln>
        </p:spPr>
      </p:pic>
      <p:graphicFrame>
        <p:nvGraphicFramePr>
          <p:cNvPr id="8" name="Google Shape;950;p111"/>
          <p:cNvGraphicFramePr/>
          <p:nvPr/>
        </p:nvGraphicFramePr>
        <p:xfrm>
          <a:off x="1687830" y="1668145"/>
          <a:ext cx="8542020" cy="4753610"/>
        </p:xfrm>
        <a:graphic>
          <a:graphicData uri="http://schemas.openxmlformats.org/drawingml/2006/table">
            <a:tbl>
              <a:tblPr>
                <a:noFill/>
              </a:tblPr>
              <a:tblGrid>
                <a:gridCol w="1061085"/>
                <a:gridCol w="1388745"/>
                <a:gridCol w="3039110"/>
                <a:gridCol w="3053080"/>
              </a:tblGrid>
              <a:tr h="690880">
                <a:tc rowSpan="2" gridSpan="2">
                  <a:txBody>
                    <a:bodyPr/>
                    <a:lstStyle/>
                    <a:p>
                      <a:pPr marL="0" lvl="0" indent="0" algn="ctr" rtl="0">
                        <a:spcBef>
                          <a:spcPts val="0"/>
                        </a:spcBef>
                        <a:spcAft>
                          <a:spcPts val="0"/>
                        </a:spcAft>
                        <a:buNone/>
                      </a:pP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rowSpan="2" hMerge="1">
                  <a:tcPr/>
                </a:tc>
                <a:tc gridSpan="2">
                  <a:txBody>
                    <a:bodyPr/>
                    <a:lstStyle/>
                    <a:p>
                      <a:pPr marL="0" lvl="0" indent="0" algn="ctr" rtl="0">
                        <a:spcBef>
                          <a:spcPts val="0"/>
                        </a:spcBef>
                        <a:spcAft>
                          <a:spcPts val="0"/>
                        </a:spcAft>
                        <a:buNone/>
                      </a:pPr>
                      <a:r>
                        <a:rPr lang="en-US" alt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Predicted</a:t>
                      </a: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 Values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hMerge="1">
                  <a:tcPr/>
                </a:tc>
              </a:tr>
              <a:tr h="548005">
                <a:tc vMerge="1" gridSpan="2">
                  <a:tcPr/>
                </a:tc>
                <a:tc vMerge="1" hMerge="1">
                  <a:tcPr/>
                </a:tc>
                <a:tc>
                  <a:txBody>
                    <a:bodyPr/>
                    <a:lstStyle/>
                    <a:p>
                      <a:pPr marL="0" lvl="0" indent="0" algn="ctr" rtl="0">
                        <a:spcBef>
                          <a:spcPts val="0"/>
                        </a:spcBef>
                        <a:spcAft>
                          <a:spcPts val="0"/>
                        </a:spcAft>
                        <a:buNone/>
                      </a:pPr>
                      <a:r>
                        <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lang="en-US"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1757680">
                <a:tc rowSpan="2">
                  <a:txBody>
                    <a:bodyPr/>
                    <a:lstStyle/>
                    <a:p>
                      <a:pPr marL="0" lvl="0" indent="0" algn="ctr" rtl="0">
                        <a:spcBef>
                          <a:spcPts val="0"/>
                        </a:spcBef>
                        <a:spcAft>
                          <a:spcPts val="0"/>
                        </a:spcAft>
                        <a:buNone/>
                      </a:pPr>
                      <a:r>
                        <a:rPr lang="en-US" altLang="en-GB" sz="1800" b="0" i="0" dirty="0">
                          <a:solidFill>
                            <a:schemeClr val="bg2"/>
                          </a:solidFill>
                          <a:latin typeface="Lato" panose="020F0502020204030203" pitchFamily="34" charset="0"/>
                          <a:ea typeface="Lato" panose="020F0502020204030203" pitchFamily="34" charset="0"/>
                          <a:cs typeface="Lato" panose="020F0502020204030203" pitchFamily="34" charset="0"/>
                        </a:rPr>
                        <a:t>Actual</a:t>
                      </a:r>
                      <a:r>
                        <a:rPr lang="en-GB" sz="1800" b="0" i="0" dirty="0">
                          <a:solidFill>
                            <a:schemeClr val="bg2"/>
                          </a:solidFill>
                          <a:latin typeface="Lato" panose="020F0502020204030203" pitchFamily="34" charset="0"/>
                          <a:ea typeface="Lato" panose="020F0502020204030203" pitchFamily="34" charset="0"/>
                          <a:cs typeface="Lato" panose="020F0502020204030203" pitchFamily="34" charset="0"/>
                        </a:rPr>
                        <a:t> </a:t>
                      </a:r>
                      <a:endParaRPr sz="1800" b="0" i="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0" lvl="0" indent="0" algn="ctr" rtl="0">
                        <a:spcBef>
                          <a:spcPts val="0"/>
                        </a:spcBef>
                        <a:spcAft>
                          <a:spcPts val="0"/>
                        </a:spcAft>
                        <a:buNone/>
                      </a:pPr>
                      <a:r>
                        <a:rPr lang="en-GB" sz="2000" b="0" i="0" dirty="0">
                          <a:solidFill>
                            <a:schemeClr val="bg2"/>
                          </a:solidFill>
                          <a:latin typeface="Lato" panose="020F0502020204030203" pitchFamily="34" charset="0"/>
                          <a:ea typeface="Lato" panose="020F0502020204030203" pitchFamily="34" charset="0"/>
                          <a:cs typeface="Lato" panose="020F0502020204030203" pitchFamily="34" charset="0"/>
                        </a:rPr>
                        <a:t>Values</a:t>
                      </a:r>
                      <a:endParaRPr lang="en-GB" sz="18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a:txBody>
                    <a:bodyPr/>
                    <a:lstStyle/>
                    <a:p>
                      <a:pPr marL="0" lvl="0" indent="0" algn="ctr" rtl="0">
                        <a:spcBef>
                          <a:spcPts val="0"/>
                        </a:spcBef>
                        <a:spcAft>
                          <a:spcPts val="0"/>
                        </a:spcAft>
                        <a:buNone/>
                      </a:pPr>
                      <a:r>
                        <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True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False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tr>
              <a:tr h="1757045">
                <a:tc vMerge="1">
                  <a:tcPr/>
                </a:tc>
                <a:tc>
                  <a:txBody>
                    <a:bodyPr/>
                    <a:lstStyle/>
                    <a:p>
                      <a:pPr marL="0" lvl="0" indent="0" algn="ctr" rtl="0">
                        <a:spcBef>
                          <a:spcPts val="0"/>
                        </a:spcBef>
                        <a:spcAft>
                          <a:spcPts val="0"/>
                        </a:spcAft>
                        <a:buNone/>
                      </a:pPr>
                      <a:r>
                        <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lang="en-US" altLang="en-GB"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False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tc>
                  <a:txBody>
                    <a:bodyPr/>
                    <a:lstStyle/>
                    <a:p>
                      <a:pPr marL="0" lvl="0" indent="0" algn="ctr" rtl="0">
                        <a:spcBef>
                          <a:spcPts val="0"/>
                        </a:spcBef>
                        <a:spcAft>
                          <a:spcPts val="0"/>
                        </a:spcAft>
                        <a:buNone/>
                      </a:pPr>
                      <a:r>
                        <a:rPr lang="en-GB" sz="1900" b="0" i="0" dirty="0">
                          <a:solidFill>
                            <a:schemeClr val="bg2"/>
                          </a:solidFill>
                          <a:latin typeface="Lato" panose="020F0502020204030203" pitchFamily="34" charset="0"/>
                          <a:ea typeface="Lato" panose="020F0502020204030203" pitchFamily="34" charset="0"/>
                          <a:cs typeface="Lato" panose="020F0502020204030203" pitchFamily="34" charset="0"/>
                        </a:rPr>
                        <a:t>True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tr>
            </a:tbl>
          </a:graphicData>
        </a:graphic>
      </p:graphicFrame>
      <p:pic>
        <p:nvPicPr>
          <p:cNvPr id="2" name="Picture 1"/>
          <p:cNvPicPr>
            <a:picLocks noChangeAspect="1"/>
          </p:cNvPicPr>
          <p:nvPr/>
        </p:nvPicPr>
        <p:blipFill>
          <a:blip r:embed="rId2"/>
          <a:stretch>
            <a:fillRect/>
          </a:stretch>
        </p:blipFill>
        <p:spPr>
          <a:xfrm>
            <a:off x="4138295" y="2907665"/>
            <a:ext cx="6091555" cy="3514090"/>
          </a:xfrm>
          <a:prstGeom prst="rect">
            <a:avLst/>
          </a:prstGeom>
        </p:spPr>
      </p:pic>
      <p:sp>
        <p:nvSpPr>
          <p:cNvPr id="3" name="Rounded Rectangle 2"/>
          <p:cNvSpPr/>
          <p:nvPr/>
        </p:nvSpPr>
        <p:spPr>
          <a:xfrm>
            <a:off x="4138295" y="4652645"/>
            <a:ext cx="6091555" cy="1760220"/>
          </a:xfrm>
          <a:prstGeom prst="roundRect">
            <a:avLst/>
          </a:prstGeom>
          <a:noFill/>
          <a:ln w="57150">
            <a:solidFill>
              <a:srgbClr val="FF000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4" name="Google Shape;1227;p136"/>
          <p:cNvSpPr txBox="1"/>
          <p:nvPr/>
        </p:nvSpPr>
        <p:spPr>
          <a:xfrm>
            <a:off x="439420" y="1859915"/>
            <a:ext cx="1703705" cy="654685"/>
          </a:xfrm>
          <a:prstGeom prst="rect">
            <a:avLst/>
          </a:prstGeom>
          <a:noFill/>
          <a:ln>
            <a:noFill/>
          </a:ln>
        </p:spPr>
        <p:txBody>
          <a:bodyPr spcFirstLastPara="1" wrap="square" lIns="121900" tIns="121900" rIns="121900" bIns="121900" anchor="t" anchorCtr="0">
            <a:noAutofit/>
          </a:bodyPr>
          <a:p>
            <a:r>
              <a:rPr lang="en-US" altLang="en-GB" sz="2400" dirty="0">
                <a:solidFill>
                  <a:schemeClr val="bg2"/>
                </a:solidFill>
                <a:highlight>
                  <a:srgbClr val="FFFFFF"/>
                </a:highlight>
                <a:latin typeface="Lato" panose="020F0502020204030203"/>
                <a:ea typeface="Lato" panose="020F0502020204030203"/>
                <a:cs typeface="Lato" panose="020F0502020204030203"/>
                <a:sym typeface="Lato" panose="020F0502020204030203"/>
              </a:rPr>
              <a:t>Recall </a:t>
            </a:r>
            <a:r>
              <a:rPr lang="en-GB" sz="2400" dirty="0">
                <a:solidFill>
                  <a:schemeClr val="bg2"/>
                </a:solidFill>
                <a:highlight>
                  <a:srgbClr val="FFFFFF"/>
                </a:highlight>
                <a:latin typeface="Lato" panose="020F0502020204030203"/>
                <a:ea typeface="Lato" panose="020F0502020204030203"/>
                <a:cs typeface="Lato" panose="020F0502020204030203"/>
                <a:sym typeface="Lato" panose="020F0502020204030203"/>
              </a:rPr>
              <a:t> =</a:t>
            </a:r>
            <a:endParaRPr lang="en-GB" sz="2400" dirty="0">
              <a:solidFill>
                <a:schemeClr val="bg2"/>
              </a:solidFill>
              <a:highlight>
                <a:srgbClr val="FFFFFF"/>
              </a:highlight>
              <a:latin typeface="Lato" panose="020F0502020204030203"/>
              <a:ea typeface="Lato" panose="020F0502020204030203"/>
              <a:cs typeface="Lato" panose="020F0502020204030203"/>
              <a:sym typeface="Lato" panose="020F0502020204030203"/>
            </a:endParaRPr>
          </a:p>
        </p:txBody>
      </p:sp>
      <p:sp>
        <p:nvSpPr>
          <p:cNvPr id="5" name="Google Shape;1225;p136"/>
          <p:cNvSpPr txBox="1"/>
          <p:nvPr/>
        </p:nvSpPr>
        <p:spPr>
          <a:xfrm>
            <a:off x="1687830" y="1818640"/>
            <a:ext cx="2048510" cy="97028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indent="0" algn="ctr">
              <a:lnSpc>
                <a:spcPct val="100000"/>
              </a:lnSpc>
              <a:spcBef>
                <a:spcPts val="0"/>
              </a:spcBef>
              <a:buFont typeface="Arial" panose="020B0604020202020204"/>
              <a:buNone/>
            </a:pPr>
            <a:r>
              <a:rPr lang="en-US" sz="2400" dirty="0">
                <a:solidFill>
                  <a:schemeClr val="bg2"/>
                </a:solidFill>
                <a:highlight>
                  <a:srgbClr val="FFFFFF"/>
                </a:highlight>
              </a:rPr>
              <a:t>TP</a:t>
            </a:r>
            <a:endParaRPr lang="en-US" sz="2400" dirty="0">
              <a:solidFill>
                <a:schemeClr val="bg2"/>
              </a:solidFill>
              <a:highlight>
                <a:srgbClr val="FFFFFF"/>
              </a:highlight>
            </a:endParaRPr>
          </a:p>
          <a:p>
            <a:pPr marL="0" indent="0" algn="ctr">
              <a:lnSpc>
                <a:spcPct val="100000"/>
              </a:lnSpc>
              <a:spcBef>
                <a:spcPts val="0"/>
              </a:spcBef>
              <a:buFont typeface="Arial" panose="020B0604020202020204"/>
              <a:buNone/>
            </a:pPr>
            <a:r>
              <a:rPr lang="en-US" sz="2400" dirty="0">
                <a:solidFill>
                  <a:schemeClr val="bg2"/>
                </a:solidFill>
                <a:highlight>
                  <a:srgbClr val="FFFFFF"/>
                </a:highlight>
              </a:rPr>
              <a:t>TP + FN</a:t>
            </a:r>
            <a:endParaRPr lang="en-US" sz="2400" dirty="0">
              <a:solidFill>
                <a:schemeClr val="bg2"/>
              </a:solidFill>
              <a:highlight>
                <a:srgbClr val="FFFFFF"/>
              </a:highlight>
            </a:endParaRPr>
          </a:p>
          <a:p>
            <a:pPr marL="0" indent="0">
              <a:lnSpc>
                <a:spcPct val="100000"/>
              </a:lnSpc>
              <a:spcBef>
                <a:spcPts val="0"/>
              </a:spcBef>
              <a:buFont typeface="Arial" panose="020B0604020202020204"/>
              <a:buNone/>
            </a:pPr>
            <a:endParaRPr lang="en-US" dirty="0"/>
          </a:p>
        </p:txBody>
      </p:sp>
      <p:cxnSp>
        <p:nvCxnSpPr>
          <p:cNvPr id="11" name="Google Shape;1226;p136"/>
          <p:cNvCxnSpPr/>
          <p:nvPr/>
        </p:nvCxnSpPr>
        <p:spPr>
          <a:xfrm>
            <a:off x="1798320" y="2187575"/>
            <a:ext cx="1691640" cy="0"/>
          </a:xfrm>
          <a:prstGeom prst="straightConnector1">
            <a:avLst/>
          </a:prstGeom>
          <a:noFill/>
          <a:ln w="9525" cap="flat" cmpd="sng">
            <a:solidFill>
              <a:schemeClr val="bg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2"/>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GB"/>
              <a:t>Access Materials</a:t>
            </a:r>
            <a:endParaRPr lang="en-GB"/>
          </a:p>
        </p:txBody>
      </p:sp>
      <p:sp>
        <p:nvSpPr>
          <p:cNvPr id="468" name="Google Shape;468;p42"/>
          <p:cNvSpPr txBox="1">
            <a:spLocks noGrp="1"/>
          </p:cNvSpPr>
          <p:nvPr>
            <p:ph type="body" idx="4294967295"/>
          </p:nvPr>
        </p:nvSpPr>
        <p:spPr>
          <a:xfrm>
            <a:off x="415600" y="1223133"/>
            <a:ext cx="11360800" cy="4555200"/>
          </a:xfrm>
          <a:prstGeom prst="rect">
            <a:avLst/>
          </a:prstGeom>
        </p:spPr>
        <p:txBody>
          <a:bodyPr spcFirstLastPara="1" wrap="square" lIns="91433" tIns="45700" rIns="91433" bIns="45700" anchor="t" anchorCtr="0">
            <a:noAutofit/>
          </a:bodyPr>
          <a:lstStyle/>
          <a:p>
            <a:pPr marL="584200" indent="-457200">
              <a:lnSpc>
                <a:spcPct val="115000"/>
              </a:lnSpc>
              <a:spcBef>
                <a:spcPts val="0"/>
              </a:spcBef>
              <a:buSzPts val="2100"/>
              <a:buFont typeface="+mj-lt"/>
              <a:buAutoNum type="arabicPeriod"/>
            </a:pPr>
            <a:r>
              <a:rPr lang="en-US" sz="2400" dirty="0"/>
              <a:t>Create an account at </a:t>
            </a:r>
            <a:r>
              <a:rPr lang="en-US" altLang="en-GB" sz="2400" u="sng" dirty="0">
                <a:solidFill>
                  <a:schemeClr val="hlink"/>
                </a:solidFill>
                <a:latin typeface="Lato" panose="020F0502020204030203" pitchFamily="34" charset="0"/>
                <a:ea typeface="Lato" panose="020F0502020204030203" pitchFamily="34" charset="0"/>
                <a:cs typeface="Lato" panose="020F0502020204030203" pitchFamily="34" charset="0"/>
                <a:sym typeface="Arial" panose="020B0604020202020204"/>
              </a:rPr>
              <a:t>lmtrain16408.cs.domino.tech</a:t>
            </a:r>
            <a:endParaRPr lang="en-US" altLang="en-GB" sz="2400" u="sng" dirty="0">
              <a:solidFill>
                <a:schemeClr val="hlink"/>
              </a:solidFill>
              <a:latin typeface="Lato" panose="020F0502020204030203" pitchFamily="34" charset="0"/>
              <a:ea typeface="Lato" panose="020F0502020204030203" pitchFamily="34" charset="0"/>
              <a:cs typeface="Lato" panose="020F0502020204030203" pitchFamily="34" charset="0"/>
              <a:sym typeface="Arial" panose="020B0604020202020204"/>
            </a:endParaRPr>
          </a:p>
          <a:p>
            <a:pPr marL="584200" indent="-457200">
              <a:lnSpc>
                <a:spcPct val="115000"/>
              </a:lnSpc>
              <a:spcBef>
                <a:spcPts val="0"/>
              </a:spcBef>
              <a:buSzPts val="2100"/>
              <a:buFont typeface="+mj-lt"/>
              <a:buAutoNum type="arabicPeriod"/>
            </a:pPr>
            <a:r>
              <a:rPr lang="en-GB" sz="2400" dirty="0"/>
              <a:t>Navigate to </a:t>
            </a:r>
            <a:r>
              <a:rPr lang="en-GB" sz="2400" u="sng" dirty="0">
                <a:solidFill>
                  <a:schemeClr val="hlink"/>
                </a:solidFill>
                <a:latin typeface="Lato" panose="020F0502020204030203" pitchFamily="34" charset="0"/>
                <a:ea typeface="Lato" panose="020F0502020204030203" pitchFamily="34" charset="0"/>
                <a:cs typeface="Lato" panose="020F0502020204030203" pitchFamily="34" charset="0"/>
                <a:sym typeface="Arial" panose="020B0604020202020204"/>
                <a:hlinkClick r:id="rId1"/>
              </a:rPr>
              <a:t>https://</a:t>
            </a:r>
            <a:r>
              <a:rPr lang="en-US" altLang="en-GB" sz="2400" u="sng" dirty="0">
                <a:solidFill>
                  <a:schemeClr val="hlink"/>
                </a:solidFill>
                <a:latin typeface="Lato" panose="020F0502020204030203" pitchFamily="34" charset="0"/>
                <a:ea typeface="Lato" panose="020F0502020204030203" pitchFamily="34" charset="0"/>
                <a:cs typeface="Lato" panose="020F0502020204030203" pitchFamily="34" charset="0"/>
                <a:sym typeface="Arial" panose="020B0604020202020204"/>
              </a:rPr>
              <a:t>lmtrain16408.cs.domino.tech/u/okeefe_niemann/spy-plane-classifier-intro-to-machine-learning/overview</a:t>
            </a:r>
            <a:endParaRPr sz="2400" dirty="0">
              <a:latin typeface="Lato" panose="020F0502020204030203" pitchFamily="34" charset="0"/>
              <a:ea typeface="Lato" panose="020F0502020204030203" pitchFamily="34" charset="0"/>
              <a:cs typeface="Lato" panose="020F0502020204030203" pitchFamily="34" charset="0"/>
            </a:endParaRPr>
          </a:p>
          <a:p>
            <a:pPr marL="584200" indent="-457200">
              <a:lnSpc>
                <a:spcPct val="115000"/>
              </a:lnSpc>
              <a:spcBef>
                <a:spcPts val="0"/>
              </a:spcBef>
              <a:buSzPts val="2100"/>
              <a:buFont typeface="+mj-lt"/>
              <a:buAutoNum type="arabicPeriod"/>
            </a:pPr>
            <a:r>
              <a:rPr lang="en-GB" sz="2400" dirty="0"/>
              <a:t>Fork the project</a:t>
            </a:r>
            <a:endParaRPr sz="2400" dirty="0"/>
          </a:p>
          <a:p>
            <a:pPr marL="0" indent="0">
              <a:lnSpc>
                <a:spcPct val="150000"/>
              </a:lnSpc>
              <a:spcBef>
                <a:spcPts val="1065"/>
              </a:spcBef>
              <a:buNone/>
            </a:pPr>
            <a:endParaRPr dirty="0"/>
          </a:p>
          <a:p>
            <a:pPr marL="0" indent="0">
              <a:lnSpc>
                <a:spcPct val="150000"/>
              </a:lnSpc>
              <a:spcBef>
                <a:spcPts val="1065"/>
              </a:spcBef>
              <a:buNone/>
            </a:pPr>
            <a:endParaRPr dirty="0"/>
          </a:p>
        </p:txBody>
      </p:sp>
      <p:sp>
        <p:nvSpPr>
          <p:cNvPr id="470" name="Google Shape;470;p42"/>
          <p:cNvSpPr/>
          <p:nvPr/>
        </p:nvSpPr>
        <p:spPr>
          <a:xfrm>
            <a:off x="11087100" y="4339933"/>
            <a:ext cx="307182" cy="333200"/>
          </a:xfrm>
          <a:prstGeom prst="rect">
            <a:avLst/>
          </a:prstGeom>
          <a:noFill/>
          <a:ln w="7620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1865"/>
          </a:p>
        </p:txBody>
      </p:sp>
      <p:pic>
        <p:nvPicPr>
          <p:cNvPr id="2" name="Picture 1" descr="Image 5-16-23 at 9.57 AM"/>
          <p:cNvPicPr>
            <a:picLocks noChangeAspect="1"/>
          </p:cNvPicPr>
          <p:nvPr/>
        </p:nvPicPr>
        <p:blipFill>
          <a:blip r:embed="rId2"/>
          <a:stretch>
            <a:fillRect/>
          </a:stretch>
        </p:blipFill>
        <p:spPr>
          <a:xfrm>
            <a:off x="0" y="3873500"/>
            <a:ext cx="12192000" cy="1905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panose="020F0502020204030203"/>
              <a:buNone/>
            </a:pPr>
            <a:r>
              <a:rPr lang="en-US" dirty="0">
                <a:solidFill>
                  <a:srgbClr val="FFFFFF"/>
                </a:solidFill>
              </a:rPr>
              <a:t>F1 Score</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endParaRPr lang="en-US" sz="1800" dirty="0">
              <a:solidFill>
                <a:srgbClr val="FFFFFF"/>
              </a:solidFill>
              <a:latin typeface="Lato Black"/>
              <a:ea typeface="Lato Black"/>
              <a:cs typeface="Lato Black"/>
              <a:sym typeface="Lato Black"/>
            </a:endParaRP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p:cNvPicPr preferRelativeResize="0"/>
          <p:nvPr/>
        </p:nvPicPr>
        <p:blipFill>
          <a:blip r:embed="rId1"/>
          <a:stretch>
            <a:fillRect/>
          </a:stretch>
        </p:blipFill>
        <p:spPr>
          <a:xfrm>
            <a:off x="10530854" y="302206"/>
            <a:ext cx="862691" cy="862688"/>
          </a:xfrm>
          <a:prstGeom prst="rect">
            <a:avLst/>
          </a:prstGeom>
          <a:noFill/>
          <a:ln>
            <a:noFill/>
          </a:ln>
        </p:spPr>
      </p:pic>
      <p:sp>
        <p:nvSpPr>
          <p:cNvPr id="8" name="Google Shape;690;p75"/>
          <p:cNvSpPr txBox="1"/>
          <p:nvPr/>
        </p:nvSpPr>
        <p:spPr>
          <a:xfrm>
            <a:off x="580778" y="1653975"/>
            <a:ext cx="885060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251460" indent="-251460">
              <a:lnSpc>
                <a:spcPct val="100000"/>
              </a:lnSpc>
              <a:spcBef>
                <a:spcPts val="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Can be used to find optimal blend of precision and recall</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Harmonic mean of the two</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708660" lvl="1" indent="-251460">
              <a:lnSpc>
                <a:spcPct val="100000"/>
              </a:lnSpc>
              <a:spcBef>
                <a:spcPts val="600"/>
              </a:spcBef>
              <a:buClr>
                <a:schemeClr val="bg2"/>
              </a:buClr>
              <a:buSzPct val="100000"/>
              <a:buFont typeface="Lato Regular" panose="020F0502020204030203"/>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Used instead of average because it punishes extreme values</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Useful when there is uneven class distribution</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60" indent="-251460">
              <a:lnSpc>
                <a:spcPct val="100000"/>
              </a:lnSpc>
              <a:spcBef>
                <a:spcPts val="1800"/>
              </a:spcBef>
              <a:buClr>
                <a:schemeClr val="bg2"/>
              </a:buClr>
              <a:buSzPct val="100000"/>
              <a:buFont typeface="Lato Regular" panose="020F0502020204030203"/>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Perfect score = 1, total failure = 0</a:t>
            </a: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sp>
        <p:nvSpPr>
          <p:cNvPr id="9" name="Google Shape;1257;p140"/>
          <p:cNvSpPr txBox="1"/>
          <p:nvPr/>
        </p:nvSpPr>
        <p:spPr>
          <a:xfrm>
            <a:off x="4938646" y="4743504"/>
            <a:ext cx="3759600" cy="597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indent="0" algn="ctr">
              <a:lnSpc>
                <a:spcPct val="115000"/>
              </a:lnSpc>
              <a:spcBef>
                <a:spcPts val="0"/>
              </a:spcBef>
              <a:buFont typeface="Arial" panose="020B0604020202020204"/>
              <a:buNone/>
            </a:pPr>
            <a:r>
              <a:rPr lang="en-US" sz="2400" dirty="0">
                <a:solidFill>
                  <a:schemeClr val="bg2"/>
                </a:solidFill>
              </a:rPr>
              <a:t>precision ⨉ recall </a:t>
            </a:r>
            <a:endParaRPr lang="en-US" sz="2400" dirty="0">
              <a:solidFill>
                <a:schemeClr val="bg2"/>
              </a:solidFill>
            </a:endParaRPr>
          </a:p>
          <a:p>
            <a:pPr marL="0" indent="0">
              <a:lnSpc>
                <a:spcPct val="115000"/>
              </a:lnSpc>
              <a:spcBef>
                <a:spcPts val="0"/>
              </a:spcBef>
              <a:buFont typeface="Arial" panose="020B0604020202020204"/>
              <a:buNone/>
            </a:pPr>
            <a:r>
              <a:rPr lang="en-US" sz="2400" dirty="0">
                <a:solidFill>
                  <a:schemeClr val="bg2"/>
                </a:solidFill>
              </a:rPr>
              <a:t>        precision + recall</a:t>
            </a:r>
            <a:endParaRPr lang="en-US" sz="2400" dirty="0">
              <a:solidFill>
                <a:schemeClr val="bg2"/>
              </a:solidFill>
            </a:endParaRPr>
          </a:p>
        </p:txBody>
      </p:sp>
      <p:sp>
        <p:nvSpPr>
          <p:cNvPr id="10" name="Google Shape;1258;p140"/>
          <p:cNvSpPr txBox="1"/>
          <p:nvPr/>
        </p:nvSpPr>
        <p:spPr>
          <a:xfrm>
            <a:off x="3399772" y="4923482"/>
            <a:ext cx="2894800" cy="495600"/>
          </a:xfrm>
          <a:prstGeom prst="rect">
            <a:avLst/>
          </a:prstGeom>
          <a:noFill/>
          <a:ln>
            <a:noFill/>
          </a:ln>
        </p:spPr>
        <p:txBody>
          <a:bodyPr spcFirstLastPara="1" wrap="square" lIns="121900" tIns="121900" rIns="121900" bIns="121900" anchor="t" anchorCtr="0">
            <a:noAutofit/>
          </a:bodyPr>
          <a:lstStyle/>
          <a:p>
            <a:r>
              <a:rPr lang="en-GB" sz="2400" dirty="0">
                <a:solidFill>
                  <a:schemeClr val="bg2"/>
                </a:solidFill>
                <a:latin typeface="Lato" panose="020F0502020204030203"/>
                <a:ea typeface="Lato" panose="020F0502020204030203"/>
                <a:cs typeface="Lato" panose="020F0502020204030203"/>
                <a:sym typeface="Lato" panose="020F0502020204030203"/>
              </a:rPr>
              <a:t>F1 Score = 2 ⨉</a:t>
            </a:r>
            <a:endParaRPr sz="2400" dirty="0">
              <a:solidFill>
                <a:schemeClr val="bg2"/>
              </a:solidFill>
              <a:latin typeface="Lato" panose="020F0502020204030203"/>
              <a:ea typeface="Lato" panose="020F0502020204030203"/>
              <a:cs typeface="Lato" panose="020F0502020204030203"/>
              <a:sym typeface="Lato" panose="020F0502020204030203"/>
            </a:endParaRPr>
          </a:p>
        </p:txBody>
      </p:sp>
      <p:cxnSp>
        <p:nvCxnSpPr>
          <p:cNvPr id="11" name="Google Shape;1259;p140"/>
          <p:cNvCxnSpPr/>
          <p:nvPr/>
        </p:nvCxnSpPr>
        <p:spPr>
          <a:xfrm>
            <a:off x="5585876" y="5242639"/>
            <a:ext cx="2454556" cy="0"/>
          </a:xfrm>
          <a:prstGeom prst="straightConnector1">
            <a:avLst/>
          </a:prstGeom>
          <a:noFill/>
          <a:ln w="19050" cap="flat" cmpd="sng">
            <a:solidFill>
              <a:schemeClr val="bg2"/>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HANDS-ON: EVALUATING YOUR MODEL</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778" y="186875"/>
            <a:ext cx="5515221" cy="1127700"/>
          </a:xfrm>
        </p:spPr>
        <p:txBody>
          <a:bodyPr/>
          <a:lstStyle/>
          <a:p>
            <a:r>
              <a:rPr lang="en-US" dirty="0"/>
              <a:t>Model Development</a:t>
            </a:r>
            <a:endParaRPr lang="en-US" dirty="0"/>
          </a:p>
        </p:txBody>
      </p:sp>
      <p:sp>
        <p:nvSpPr>
          <p:cNvPr id="3" name="Google Shape;616;p31"/>
          <p:cNvSpPr/>
          <p:nvPr/>
        </p:nvSpPr>
        <p:spPr>
          <a:xfrm>
            <a:off x="2173775"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panose="020F0502020204030203"/>
              <a:ea typeface="Lato" panose="020F0502020204030203"/>
              <a:cs typeface="Lato" panose="020F0502020204030203"/>
              <a:sym typeface="Lato" panose="020F0502020204030203"/>
            </a:endParaRPr>
          </a:p>
        </p:txBody>
      </p:sp>
      <p:sp>
        <p:nvSpPr>
          <p:cNvPr id="5" name="Google Shape;616;p31"/>
          <p:cNvSpPr/>
          <p:nvPr/>
        </p:nvSpPr>
        <p:spPr>
          <a:xfrm>
            <a:off x="5279831"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6" name="Google Shape;616;p31"/>
          <p:cNvSpPr/>
          <p:nvPr/>
        </p:nvSpPr>
        <p:spPr>
          <a:xfrm>
            <a:off x="3719546" y="4386942"/>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7" name="Google Shape;616;p31"/>
          <p:cNvSpPr/>
          <p:nvPr/>
        </p:nvSpPr>
        <p:spPr>
          <a:xfrm>
            <a:off x="5279830" y="1601939"/>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8" name="Google Shape;616;p31"/>
          <p:cNvSpPr/>
          <p:nvPr/>
        </p:nvSpPr>
        <p:spPr>
          <a:xfrm>
            <a:off x="8066574" y="292115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1F9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panose="020F0502020204030203"/>
              <a:ea typeface="Lato" panose="020F0502020204030203"/>
              <a:cs typeface="Lato" panose="020F0502020204030203"/>
              <a:sym typeface="Lato" panose="020F0502020204030203"/>
            </a:endParaRPr>
          </a:p>
        </p:txBody>
      </p:sp>
      <p:sp>
        <p:nvSpPr>
          <p:cNvPr id="17" name="Circular Arrow 16"/>
          <p:cNvSpPr/>
          <p:nvPr/>
        </p:nvSpPr>
        <p:spPr>
          <a:xfrm rot="15415229">
            <a:off x="4968885" y="2870775"/>
            <a:ext cx="1045029" cy="1000780"/>
          </a:xfrm>
          <a:prstGeom prst="circularArrow">
            <a:avLst>
              <a:gd name="adj1" fmla="val 5875"/>
              <a:gd name="adj2" fmla="val 1142319"/>
              <a:gd name="adj3" fmla="val 20308543"/>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ular Arrow 17"/>
          <p:cNvSpPr/>
          <p:nvPr/>
        </p:nvSpPr>
        <p:spPr>
          <a:xfrm rot="4623165">
            <a:off x="6499965" y="2870775"/>
            <a:ext cx="1045029" cy="1000780"/>
          </a:xfrm>
          <a:prstGeom prst="circularArrow">
            <a:avLst>
              <a:gd name="adj1" fmla="val 6798"/>
              <a:gd name="adj2" fmla="val 972929"/>
              <a:gd name="adj3" fmla="val 20462587"/>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4"/>
          <p:cNvSpPr txBox="1"/>
          <p:nvPr/>
        </p:nvSpPr>
        <p:spPr>
          <a:xfrm>
            <a:off x="2255189" y="4144230"/>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Get Data</a:t>
            </a:r>
            <a:endParaRPr dirty="0">
              <a:solidFill>
                <a:schemeClr val="bg1"/>
              </a:solidFill>
            </a:endParaRPr>
          </a:p>
        </p:txBody>
      </p:sp>
      <p:sp>
        <p:nvSpPr>
          <p:cNvPr id="21" name="TextBox 14"/>
          <p:cNvSpPr txBox="1"/>
          <p:nvPr/>
        </p:nvSpPr>
        <p:spPr>
          <a:xfrm>
            <a:off x="3800962" y="5102172"/>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Prepare Data</a:t>
            </a:r>
            <a:endParaRPr dirty="0">
              <a:solidFill>
                <a:schemeClr val="bg1"/>
              </a:solidFill>
            </a:endParaRPr>
          </a:p>
        </p:txBody>
      </p:sp>
      <p:sp>
        <p:nvSpPr>
          <p:cNvPr id="22" name="TextBox 14"/>
          <p:cNvSpPr txBox="1"/>
          <p:nvPr/>
        </p:nvSpPr>
        <p:spPr>
          <a:xfrm>
            <a:off x="5361244" y="4141784"/>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Build Model</a:t>
            </a:r>
            <a:endParaRPr dirty="0">
              <a:solidFill>
                <a:schemeClr val="bg1"/>
              </a:solidFill>
            </a:endParaRPr>
          </a:p>
        </p:txBody>
      </p:sp>
      <p:sp>
        <p:nvSpPr>
          <p:cNvPr id="23" name="TextBox 14"/>
          <p:cNvSpPr txBox="1"/>
          <p:nvPr/>
        </p:nvSpPr>
        <p:spPr>
          <a:xfrm>
            <a:off x="5361244" y="2317169"/>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Evaluate Model</a:t>
            </a:r>
            <a:endParaRPr dirty="0">
              <a:solidFill>
                <a:schemeClr val="bg1"/>
              </a:solidFill>
            </a:endParaRPr>
          </a:p>
        </p:txBody>
      </p:sp>
      <p:sp>
        <p:nvSpPr>
          <p:cNvPr id="24" name="TextBox 14"/>
          <p:cNvSpPr txBox="1"/>
          <p:nvPr/>
        </p:nvSpPr>
        <p:spPr>
          <a:xfrm>
            <a:off x="8147988" y="3633933"/>
            <a:ext cx="1788821" cy="307777"/>
          </a:xfrm>
          <a:prstGeom prst="rect">
            <a:avLst/>
          </a:prstGeom>
          <a:ln w="12700">
            <a:miter lim="400000"/>
          </a:ln>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Share &amp; Collaborate</a:t>
            </a:r>
            <a:endParaRPr lang="en-US" dirty="0">
              <a:solidFill>
                <a:schemeClr val="bg1"/>
              </a:solidFill>
            </a:endParaRPr>
          </a:p>
        </p:txBody>
      </p:sp>
      <p:pic>
        <p:nvPicPr>
          <p:cNvPr id="26" name="Google Shape;620;p31"/>
          <p:cNvPicPr preferRelativeResize="0"/>
          <p:nvPr/>
        </p:nvPicPr>
        <p:blipFill>
          <a:blip r:embed="rId1"/>
          <a:stretch>
            <a:fillRect/>
          </a:stretch>
        </p:blipFill>
        <p:spPr>
          <a:xfrm>
            <a:off x="5984052" y="1759688"/>
            <a:ext cx="543204" cy="543202"/>
          </a:xfrm>
          <a:prstGeom prst="rect">
            <a:avLst/>
          </a:prstGeom>
          <a:noFill/>
          <a:ln>
            <a:noFill/>
          </a:ln>
        </p:spPr>
      </p:pic>
      <p:pic>
        <p:nvPicPr>
          <p:cNvPr id="27" name="Google Shape;801;p40"/>
          <p:cNvPicPr preferRelativeResize="0"/>
          <p:nvPr/>
        </p:nvPicPr>
        <p:blipFill>
          <a:blip r:embed="rId2"/>
          <a:stretch>
            <a:fillRect/>
          </a:stretch>
        </p:blipFill>
        <p:spPr>
          <a:xfrm>
            <a:off x="8644734" y="3825295"/>
            <a:ext cx="795325" cy="795333"/>
          </a:xfrm>
          <a:prstGeom prst="rect">
            <a:avLst/>
          </a:prstGeom>
          <a:noFill/>
          <a:ln>
            <a:noFill/>
          </a:ln>
        </p:spPr>
      </p:pic>
      <p:pic>
        <p:nvPicPr>
          <p:cNvPr id="29" name="Google Shape;793;p40"/>
          <p:cNvPicPr preferRelativeResize="0"/>
          <p:nvPr/>
        </p:nvPicPr>
        <p:blipFill rotWithShape="1">
          <a:blip r:embed="rId3"/>
          <a:srcRect l="13930" t="13930" r="13930" b="13930"/>
          <a:stretch>
            <a:fillRect/>
          </a:stretch>
        </p:blipFill>
        <p:spPr>
          <a:xfrm>
            <a:off x="8630917" y="2920722"/>
            <a:ext cx="822960" cy="822960"/>
          </a:xfrm>
          <a:prstGeom prst="rect">
            <a:avLst/>
          </a:prstGeom>
          <a:noFill/>
          <a:ln>
            <a:noFill/>
          </a:ln>
        </p:spPr>
      </p:pic>
      <p:pic>
        <p:nvPicPr>
          <p:cNvPr id="31" name="Google Shape;713;p36"/>
          <p:cNvPicPr preferRelativeResize="0"/>
          <p:nvPr/>
        </p:nvPicPr>
        <p:blipFill rotWithShape="1">
          <a:blip r:embed="rId4">
            <a:duotone>
              <a:prstClr val="black"/>
              <a:schemeClr val="tx2">
                <a:tint val="45000"/>
                <a:satMod val="400000"/>
              </a:schemeClr>
            </a:duotone>
          </a:blip>
          <a:srcRect/>
          <a:stretch>
            <a:fillRect/>
          </a:stretch>
        </p:blipFill>
        <p:spPr>
          <a:xfrm>
            <a:off x="6084757" y="3626895"/>
            <a:ext cx="341793" cy="482969"/>
          </a:xfrm>
          <a:prstGeom prst="rect">
            <a:avLst/>
          </a:prstGeom>
          <a:noFill/>
          <a:ln>
            <a:noFill/>
          </a:ln>
        </p:spPr>
      </p:pic>
      <p:pic>
        <p:nvPicPr>
          <p:cNvPr id="32" name="Google Shape;788;p40"/>
          <p:cNvPicPr preferRelativeResize="0"/>
          <p:nvPr/>
        </p:nvPicPr>
        <p:blipFill>
          <a:blip r:embed="rId5"/>
          <a:stretch>
            <a:fillRect/>
          </a:stretch>
        </p:blipFill>
        <p:spPr>
          <a:xfrm>
            <a:off x="4415939" y="4573314"/>
            <a:ext cx="593875" cy="593924"/>
          </a:xfrm>
          <a:prstGeom prst="rect">
            <a:avLst/>
          </a:prstGeom>
          <a:noFill/>
          <a:ln>
            <a:noFill/>
          </a:ln>
        </p:spPr>
      </p:pic>
      <p:grpSp>
        <p:nvGrpSpPr>
          <p:cNvPr id="37" name="Group 36"/>
          <p:cNvGrpSpPr/>
          <p:nvPr/>
        </p:nvGrpSpPr>
        <p:grpSpPr>
          <a:xfrm>
            <a:off x="2914046" y="3692348"/>
            <a:ext cx="575736" cy="418341"/>
            <a:chOff x="10338103" y="14780"/>
            <a:chExt cx="1619925" cy="1177069"/>
          </a:xfrm>
        </p:grpSpPr>
        <p:sp>
          <p:nvSpPr>
            <p:cNvPr id="33" name="Google Shape;646;p32"/>
            <p:cNvSpPr/>
            <p:nvPr/>
          </p:nvSpPr>
          <p:spPr>
            <a:xfrm>
              <a:off x="10621886" y="290297"/>
              <a:ext cx="541947" cy="541946"/>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 name="Google Shape;647;p32"/>
            <p:cNvSpPr/>
            <p:nvPr/>
          </p:nvSpPr>
          <p:spPr>
            <a:xfrm rot="1053901">
              <a:off x="11609946" y="530765"/>
              <a:ext cx="348082" cy="348082"/>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 name="Google Shape;648;p32"/>
            <p:cNvSpPr/>
            <p:nvPr/>
          </p:nvSpPr>
          <p:spPr>
            <a:xfrm rot="19312121">
              <a:off x="10385016" y="14780"/>
              <a:ext cx="296431" cy="296431"/>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6" name="Google Shape;649;p32"/>
            <p:cNvSpPr/>
            <p:nvPr/>
          </p:nvSpPr>
          <p:spPr>
            <a:xfrm>
              <a:off x="10338103" y="936394"/>
              <a:ext cx="255455" cy="255455"/>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2"/>
          <p:cNvSpPr txBox="1">
            <a:spLocks noGrp="1"/>
          </p:cNvSpPr>
          <p:nvPr>
            <p:ph type="title"/>
          </p:nvPr>
        </p:nvSpPr>
        <p:spPr>
          <a:xfrm>
            <a:off x="581025" y="186690"/>
            <a:ext cx="5354955" cy="803275"/>
          </a:xfrm>
          <a:prstGeom prst="rect">
            <a:avLst/>
          </a:prstGeom>
        </p:spPr>
        <p:txBody>
          <a:bodyPr spcFirstLastPara="1" wrap="square" lIns="91433" tIns="45700" rIns="91433" bIns="45700" anchor="ctr" anchorCtr="0">
            <a:noAutofit/>
          </a:bodyPr>
          <a:lstStyle/>
          <a:p>
            <a:r>
              <a:rPr lang="en-US" altLang="en-GB"/>
              <a:t>Create Workspace</a:t>
            </a:r>
            <a:endParaRPr lang="en-US" altLang="en-GB"/>
          </a:p>
        </p:txBody>
      </p:sp>
      <p:sp>
        <p:nvSpPr>
          <p:cNvPr id="468" name="Google Shape;468;p42"/>
          <p:cNvSpPr txBox="1">
            <a:spLocks noGrp="1"/>
          </p:cNvSpPr>
          <p:nvPr>
            <p:ph type="body" idx="4294967295"/>
          </p:nvPr>
        </p:nvSpPr>
        <p:spPr>
          <a:xfrm>
            <a:off x="414655" y="989965"/>
            <a:ext cx="5521325" cy="1127760"/>
          </a:xfrm>
          <a:prstGeom prst="rect">
            <a:avLst/>
          </a:prstGeom>
        </p:spPr>
        <p:txBody>
          <a:bodyPr spcFirstLastPara="1" wrap="square" lIns="91433" tIns="45700" rIns="91433" bIns="45700" anchor="t" anchorCtr="0">
            <a:noAutofit/>
          </a:bodyPr>
          <a:lstStyle/>
          <a:p>
            <a:pPr marL="584200" indent="-457200">
              <a:lnSpc>
                <a:spcPct val="115000"/>
              </a:lnSpc>
              <a:spcBef>
                <a:spcPts val="0"/>
              </a:spcBef>
              <a:buSzPts val="2100"/>
              <a:buFont typeface="+mj-lt"/>
              <a:buAutoNum type="arabicPeriod"/>
            </a:pPr>
            <a:r>
              <a:rPr lang="en-US" sz="2400" dirty="0"/>
              <a:t>Navigate to “Workspace” Tab</a:t>
            </a:r>
            <a:endParaRPr lang="en-US" sz="2400" dirty="0"/>
          </a:p>
          <a:p>
            <a:pPr marL="584200" indent="-457200">
              <a:lnSpc>
                <a:spcPct val="115000"/>
              </a:lnSpc>
              <a:spcBef>
                <a:spcPts val="0"/>
              </a:spcBef>
              <a:buSzPts val="2100"/>
              <a:buFont typeface="+mj-lt"/>
              <a:buAutoNum type="arabicPeriod"/>
            </a:pPr>
            <a:r>
              <a:rPr lang="en-US" sz="2400" dirty="0"/>
              <a:t>Select “Create New Workspace”</a:t>
            </a:r>
            <a:endParaRPr dirty="0"/>
          </a:p>
          <a:p>
            <a:pPr marL="0" indent="0">
              <a:lnSpc>
                <a:spcPct val="150000"/>
              </a:lnSpc>
              <a:spcBef>
                <a:spcPts val="1065"/>
              </a:spcBef>
              <a:buNone/>
            </a:pPr>
            <a:endParaRPr dirty="0"/>
          </a:p>
        </p:txBody>
      </p:sp>
      <p:sp>
        <p:nvSpPr>
          <p:cNvPr id="6" name="Google Shape;468;p42"/>
          <p:cNvSpPr txBox="1">
            <a:spLocks noGrp="1"/>
          </p:cNvSpPr>
          <p:nvPr/>
        </p:nvSpPr>
        <p:spPr>
          <a:xfrm>
            <a:off x="5935980" y="989965"/>
            <a:ext cx="5521325" cy="1127760"/>
          </a:xfrm>
          <a:prstGeom prst="rect">
            <a:avLst/>
          </a:prstGeom>
          <a:noFill/>
          <a:ln>
            <a:noFill/>
          </a:ln>
        </p:spPr>
        <p:txBody>
          <a:bodyPr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Lato" panose="020F0502020204030203"/>
                <a:ea typeface="Lato" panose="020F0502020204030203"/>
                <a:cs typeface="Lato" panose="020F0502020204030203"/>
                <a:sym typeface="Lato" panose="020F0502020204030203"/>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Lato" panose="020F0502020204030203"/>
                <a:ea typeface="Lato" panose="020F0502020204030203"/>
                <a:cs typeface="Lato" panose="020F0502020204030203"/>
                <a:sym typeface="Lato" panose="020F0502020204030203"/>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Lato" panose="020F0502020204030203"/>
                <a:ea typeface="Lato" panose="020F0502020204030203"/>
                <a:cs typeface="Lato" panose="020F0502020204030203"/>
                <a:sym typeface="Lato" panose="020F0502020204030203"/>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Lato" panose="020F0502020204030203"/>
                <a:ea typeface="Lato" panose="020F0502020204030203"/>
                <a:cs typeface="Lato" panose="020F0502020204030203"/>
                <a:sym typeface="Lato" panose="020F0502020204030203"/>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127000" indent="0">
              <a:lnSpc>
                <a:spcPct val="115000"/>
              </a:lnSpc>
              <a:spcBef>
                <a:spcPts val="0"/>
              </a:spcBef>
              <a:buSzPts val="2100"/>
              <a:buFont typeface="+mj-lt"/>
              <a:buNone/>
            </a:pPr>
            <a:r>
              <a:rPr lang="en-US" sz="2400" dirty="0"/>
              <a:t>3.   Select “JupyterLab”</a:t>
            </a:r>
            <a:endParaRPr lang="en-US" sz="2400" dirty="0"/>
          </a:p>
          <a:p>
            <a:pPr marL="127000" indent="0">
              <a:lnSpc>
                <a:spcPct val="115000"/>
              </a:lnSpc>
              <a:spcBef>
                <a:spcPts val="0"/>
              </a:spcBef>
              <a:buSzPts val="2100"/>
              <a:buFont typeface="+mj-lt"/>
              <a:buNone/>
            </a:pPr>
            <a:r>
              <a:rPr lang="en-US" sz="2400" dirty="0"/>
              <a:t>4.   Click “Launch”</a:t>
            </a:r>
            <a:endParaRPr dirty="0"/>
          </a:p>
          <a:p>
            <a:pPr marL="0" indent="0">
              <a:lnSpc>
                <a:spcPct val="150000"/>
              </a:lnSpc>
              <a:spcBef>
                <a:spcPts val="1065"/>
              </a:spcBef>
              <a:buNone/>
            </a:pPr>
            <a:endParaRPr dirty="0"/>
          </a:p>
        </p:txBody>
      </p:sp>
      <p:pic>
        <p:nvPicPr>
          <p:cNvPr id="7" name="Picture 6"/>
          <p:cNvPicPr>
            <a:picLocks noChangeAspect="1"/>
          </p:cNvPicPr>
          <p:nvPr/>
        </p:nvPicPr>
        <p:blipFill>
          <a:blip r:embed="rId1"/>
          <a:stretch>
            <a:fillRect/>
          </a:stretch>
        </p:blipFill>
        <p:spPr>
          <a:xfrm>
            <a:off x="1988820" y="2117725"/>
            <a:ext cx="8214360" cy="47129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2"/>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US" altLang="en-GB"/>
              <a:t>Wait to Launch</a:t>
            </a:r>
            <a:endParaRPr lang="en-US" altLang="en-GB"/>
          </a:p>
        </p:txBody>
      </p:sp>
      <p:pic>
        <p:nvPicPr>
          <p:cNvPr id="2" name="Picture 1" descr="Image 5-16-23 at 10.10 AM"/>
          <p:cNvPicPr>
            <a:picLocks noChangeAspect="1"/>
          </p:cNvPicPr>
          <p:nvPr/>
        </p:nvPicPr>
        <p:blipFill>
          <a:blip r:embed="rId1"/>
          <a:stretch>
            <a:fillRect/>
          </a:stretch>
        </p:blipFill>
        <p:spPr>
          <a:xfrm>
            <a:off x="1410970" y="1314450"/>
            <a:ext cx="9369425" cy="51314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lide Number Placeholder 5"/>
          <p:cNvSpPr txBox="1"/>
          <p:nvPr/>
        </p:nvSpPr>
        <p:spPr>
          <a:xfrm>
            <a:off x="0" y="0"/>
            <a:ext cx="12700" cy="650240"/>
          </a:xfrm>
          <a:prstGeom prst="rect">
            <a:avLst/>
          </a:prstGeom>
          <a:ln w="12700">
            <a:miter lim="400000"/>
          </a:ln>
        </p:spPr>
        <p:txBody>
          <a:bodyPr lIns="45719" rIns="45719">
            <a:spAutoFit/>
          </a:bodyPr>
          <a:lstStyle/>
          <a:p>
            <a:r>
              <a:t>12</a:t>
            </a:r>
          </a:p>
        </p:txBody>
      </p:sp>
      <p:sp>
        <p:nvSpPr>
          <p:cNvPr id="308" name="TextBox 4"/>
          <p:cNvSpPr txBox="1"/>
          <p:nvPr/>
        </p:nvSpPr>
        <p:spPr>
          <a:xfrm>
            <a:off x="564459" y="2065257"/>
            <a:ext cx="2950585" cy="370841"/>
          </a:xfrm>
          <a:prstGeom prst="rect">
            <a:avLst/>
          </a:prstGeom>
          <a:ln w="12700">
            <a:miter lim="400000"/>
          </a:ln>
        </p:spPr>
        <p:txBody>
          <a:bodyPr lIns="45719" rIns="45719">
            <a:spAutoFit/>
          </a:bodyPr>
          <a:lstStyle>
            <a:lvl1pPr defTabSz="1828800">
              <a:defRPr sz="900">
                <a:solidFill>
                  <a:srgbClr val="FFFFFF"/>
                </a:solidFill>
              </a:defRPr>
            </a:lvl1pPr>
          </a:lstStyle>
          <a:p>
            <a:r>
              <a:t>The implications of not becoming a Model-Driven business are existential. </a:t>
            </a:r>
          </a:p>
        </p:txBody>
      </p:sp>
      <p:pic>
        <p:nvPicPr>
          <p:cNvPr id="309" name="Picture 2" descr="Picture 2"/>
          <p:cNvPicPr>
            <a:picLocks noChangeAspect="1"/>
          </p:cNvPicPr>
          <p:nvPr/>
        </p:nvPicPr>
        <p:blipFill>
          <a:blip r:embed="rId1"/>
          <a:stretch>
            <a:fillRect/>
          </a:stretch>
        </p:blipFill>
        <p:spPr>
          <a:xfrm>
            <a:off x="0" y="4119"/>
            <a:ext cx="12192000" cy="6853881"/>
          </a:xfrm>
          <a:prstGeom prst="rect">
            <a:avLst/>
          </a:prstGeom>
          <a:ln w="12700">
            <a:miter lim="400000"/>
            <a:headEnd/>
            <a:tailEnd/>
          </a:ln>
        </p:spPr>
      </p:pic>
      <p:sp>
        <p:nvSpPr>
          <p:cNvPr id="310" name="TextBox 5"/>
          <p:cNvSpPr txBox="1"/>
          <p:nvPr/>
        </p:nvSpPr>
        <p:spPr>
          <a:xfrm>
            <a:off x="690531" y="1969918"/>
            <a:ext cx="5649025" cy="1767841"/>
          </a:xfrm>
          <a:prstGeom prst="rect">
            <a:avLst/>
          </a:prstGeom>
          <a:ln w="12700">
            <a:miter lim="400000"/>
          </a:ln>
        </p:spPr>
        <p:txBody>
          <a:bodyPr lIns="45719" rIns="45719">
            <a:spAutoFit/>
          </a:bodyPr>
          <a:lstStyle>
            <a:lvl1pPr defTabSz="1828800">
              <a:defRPr sz="3600">
                <a:solidFill>
                  <a:srgbClr val="FFFFFF"/>
                </a:solidFill>
              </a:defRPr>
            </a:lvl1pPr>
          </a:lstStyle>
          <a:p>
            <a:r>
              <a:rPr b="1" dirty="0">
                <a:latin typeface="Lato Black" pitchFamily="34" charset="0"/>
                <a:ea typeface="Lato Black" pitchFamily="34" charset="0"/>
                <a:cs typeface="Lato Black" pitchFamily="34" charset="0"/>
              </a:rPr>
              <a:t>Companies that don’t run their business on models face an existential threat</a:t>
            </a:r>
            <a:endParaRPr b="1" dirty="0">
              <a:latin typeface="Lato Black" pitchFamily="34" charset="0"/>
              <a:ea typeface="Lato Black" pitchFamily="34" charset="0"/>
              <a:cs typeface="Lato Black"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p:cNvGrpSpPr/>
          <p:nvPr/>
        </p:nvGrpSpPr>
        <p:grpSpPr>
          <a:xfrm>
            <a:off x="1090747" y="1944440"/>
            <a:ext cx="3984238" cy="2667107"/>
            <a:chOff x="217994" y="0"/>
            <a:chExt cx="3984237" cy="2667106"/>
          </a:xfrm>
        </p:grpSpPr>
        <p:sp>
          <p:nvSpPr>
            <p:cNvPr id="4" name="Oval 3"/>
            <p:cNvSpPr/>
            <p:nvPr/>
          </p:nvSpPr>
          <p:spPr>
            <a:xfrm>
              <a:off x="1908661" y="0"/>
              <a:ext cx="602904" cy="602904"/>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sz="3600"/>
              </a:pPr>
            </a:p>
          </p:txBody>
        </p:sp>
        <p:sp>
          <p:nvSpPr>
            <p:cNvPr id="5" name="TextBox 4"/>
            <p:cNvSpPr txBox="1"/>
            <p:nvPr/>
          </p:nvSpPr>
          <p:spPr>
            <a:xfrm>
              <a:off x="1908661" y="14819"/>
              <a:ext cx="622999" cy="535941"/>
            </a:xfrm>
            <a:prstGeom prst="rect">
              <a:avLst/>
            </a:prstGeom>
            <a:noFill/>
            <a:ln w="12700" cap="flat">
              <a:noFill/>
              <a:miter lim="400000"/>
            </a:ln>
            <a:effectLst/>
          </p:spPr>
          <p:txBody>
            <a:bodyPr wrap="square" lIns="45719" tIns="45719" rIns="45719" bIns="45719" numCol="1" anchor="t">
              <a:spAutoFit/>
            </a:bodyPr>
            <a:lstStyle>
              <a:lvl1pPr algn="ctr">
                <a:defRPr sz="2900">
                  <a:solidFill>
                    <a:srgbClr val="FFFFFF"/>
                  </a:solidFill>
                  <a:latin typeface="Lato Light"/>
                  <a:ea typeface="Lato Light"/>
                  <a:cs typeface="Lato Light"/>
                  <a:sym typeface="Lato Light"/>
                </a:defRPr>
              </a:lvl1pPr>
            </a:lstStyle>
            <a:p>
              <a:r>
                <a:t>1</a:t>
              </a:r>
            </a:p>
          </p:txBody>
        </p:sp>
        <p:sp>
          <p:nvSpPr>
            <p:cNvPr id="6" name="Rectangle 1"/>
            <p:cNvSpPr txBox="1"/>
            <p:nvPr/>
          </p:nvSpPr>
          <p:spPr>
            <a:xfrm>
              <a:off x="217994" y="1102466"/>
              <a:ext cx="3984238" cy="1564641"/>
            </a:xfrm>
            <a:prstGeom prst="rect">
              <a:avLst/>
            </a:prstGeom>
            <a:noFill/>
            <a:ln w="12700" cap="flat">
              <a:noFill/>
              <a:miter lim="400000"/>
            </a:ln>
            <a:effectLst/>
          </p:spPr>
          <p:txBody>
            <a:bodyPr wrap="square" lIns="45719" tIns="45719" rIns="45719" bIns="45719" numCol="1" anchor="t">
              <a:spAutoFit/>
            </a:bodyPr>
            <a:lstStyle/>
            <a:p>
              <a:pPr algn="ctr">
                <a:defRPr sz="2400">
                  <a:solidFill>
                    <a:srgbClr val="FFFFFF"/>
                  </a:solidFill>
                  <a:latin typeface="Lato Light"/>
                  <a:ea typeface="Lato Light"/>
                  <a:cs typeface="Lato Light"/>
                  <a:sym typeface="Lato Light"/>
                </a:defRPr>
              </a:pPr>
              <a:r>
                <a:rPr dirty="0">
                  <a:solidFill>
                    <a:srgbClr val="0070C0"/>
                  </a:solidFill>
                  <a:latin typeface="Lato Bold"/>
                  <a:ea typeface="Lato Bold"/>
                  <a:cs typeface="Lato Bold"/>
                  <a:sym typeface="Lato Bold"/>
                </a:rPr>
                <a:t>Breakthroughs</a:t>
              </a:r>
              <a:r>
                <a:rPr dirty="0">
                  <a:solidFill>
                    <a:srgbClr val="0070C0"/>
                  </a:solidFill>
                </a:rPr>
                <a:t> that </a:t>
              </a:r>
              <a:br>
                <a:rPr dirty="0">
                  <a:solidFill>
                    <a:srgbClr val="0070C0"/>
                  </a:solidFill>
                </a:rPr>
              </a:br>
              <a:r>
                <a:rPr dirty="0">
                  <a:solidFill>
                    <a:srgbClr val="0070C0"/>
                  </a:solidFill>
                </a:rPr>
                <a:t>open new revenue streams, expand into new markets, create new products. </a:t>
              </a:r>
              <a:endParaRPr dirty="0">
                <a:solidFill>
                  <a:srgbClr val="0070C0"/>
                </a:solidFill>
              </a:endParaRPr>
            </a:p>
          </p:txBody>
        </p:sp>
      </p:grpSp>
      <p:grpSp>
        <p:nvGrpSpPr>
          <p:cNvPr id="7" name="Group"/>
          <p:cNvGrpSpPr/>
          <p:nvPr/>
        </p:nvGrpSpPr>
        <p:grpSpPr>
          <a:xfrm>
            <a:off x="7030425" y="1959429"/>
            <a:ext cx="3881549" cy="2671010"/>
            <a:chOff x="-25134" y="15161"/>
            <a:chExt cx="3881547" cy="2671009"/>
          </a:xfrm>
        </p:grpSpPr>
        <p:grpSp>
          <p:nvGrpSpPr>
            <p:cNvPr id="8" name="Group"/>
            <p:cNvGrpSpPr/>
            <p:nvPr/>
          </p:nvGrpSpPr>
          <p:grpSpPr>
            <a:xfrm>
              <a:off x="1594093" y="15161"/>
              <a:ext cx="622999" cy="602905"/>
              <a:chOff x="-10046" y="15161"/>
              <a:chExt cx="622997" cy="602903"/>
            </a:xfrm>
          </p:grpSpPr>
          <p:sp>
            <p:nvSpPr>
              <p:cNvPr id="10" name="Oval 6"/>
              <p:cNvSpPr/>
              <p:nvPr/>
            </p:nvSpPr>
            <p:spPr>
              <a:xfrm>
                <a:off x="0" y="15161"/>
                <a:ext cx="602904" cy="602905"/>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sz="3600"/>
                </a:pPr>
              </a:p>
            </p:txBody>
          </p:sp>
          <p:sp>
            <p:nvSpPr>
              <p:cNvPr id="11" name="TextBox 7"/>
              <p:cNvSpPr txBox="1"/>
              <p:nvPr/>
            </p:nvSpPr>
            <p:spPr>
              <a:xfrm>
                <a:off x="-10047" y="48643"/>
                <a:ext cx="622998" cy="535941"/>
              </a:xfrm>
              <a:prstGeom prst="rect">
                <a:avLst/>
              </a:prstGeom>
              <a:noFill/>
              <a:ln w="12700" cap="flat">
                <a:noFill/>
                <a:miter lim="400000"/>
              </a:ln>
              <a:effectLst/>
            </p:spPr>
            <p:txBody>
              <a:bodyPr wrap="square" lIns="45719" tIns="45719" rIns="45719" bIns="45719" numCol="1" anchor="t">
                <a:spAutoFit/>
              </a:bodyPr>
              <a:lstStyle>
                <a:lvl1pPr algn="ctr">
                  <a:defRPr sz="2900">
                    <a:solidFill>
                      <a:srgbClr val="FFFFFF"/>
                    </a:solidFill>
                    <a:latin typeface="Lato Light"/>
                    <a:ea typeface="Lato Light"/>
                    <a:cs typeface="Lato Light"/>
                    <a:sym typeface="Lato Light"/>
                  </a:defRPr>
                </a:lvl1pPr>
              </a:lstStyle>
              <a:p>
                <a:r>
                  <a:rPr dirty="0"/>
                  <a:t>2</a:t>
                </a:r>
                <a:endParaRPr dirty="0"/>
              </a:p>
            </p:txBody>
          </p:sp>
        </p:grpSp>
        <p:sp>
          <p:nvSpPr>
            <p:cNvPr id="9" name="Rectangle 4"/>
            <p:cNvSpPr txBox="1"/>
            <p:nvPr/>
          </p:nvSpPr>
          <p:spPr>
            <a:xfrm>
              <a:off x="-25135" y="1121530"/>
              <a:ext cx="3881549" cy="1564641"/>
            </a:xfrm>
            <a:prstGeom prst="rect">
              <a:avLst/>
            </a:prstGeom>
            <a:noFill/>
            <a:ln w="12700" cap="flat">
              <a:noFill/>
              <a:miter lim="400000"/>
            </a:ln>
            <a:effectLst/>
          </p:spPr>
          <p:txBody>
            <a:bodyPr wrap="square" lIns="45719" tIns="45719" rIns="45719" bIns="45719" numCol="1" anchor="t">
              <a:spAutoFit/>
            </a:bodyPr>
            <a:lstStyle/>
            <a:p>
              <a:pPr algn="ctr">
                <a:defRPr sz="2400">
                  <a:solidFill>
                    <a:srgbClr val="FFFFFF"/>
                  </a:solidFill>
                  <a:latin typeface="Lato Light"/>
                  <a:ea typeface="Lato Light"/>
                  <a:cs typeface="Lato Light"/>
                  <a:sym typeface="Lato Light"/>
                </a:defRPr>
              </a:pPr>
              <a:r>
                <a:rPr dirty="0">
                  <a:solidFill>
                    <a:srgbClr val="0070C0"/>
                  </a:solidFill>
                  <a:latin typeface="Lato Bold"/>
                  <a:ea typeface="Lato Bold"/>
                  <a:cs typeface="Lato Bold"/>
                  <a:sym typeface="Lato Bold"/>
                </a:rPr>
                <a:t>Operational efficiencies</a:t>
              </a:r>
              <a:r>
                <a:rPr dirty="0">
                  <a:solidFill>
                    <a:srgbClr val="0070C0"/>
                  </a:solidFill>
                </a:rPr>
                <a:t> that compound through constant incremental improvement.</a:t>
              </a:r>
              <a:endParaRPr dirty="0">
                <a:solidFill>
                  <a:srgbClr val="0070C0"/>
                </a:solidFill>
              </a:endParaRPr>
            </a:p>
          </p:txBody>
        </p:sp>
      </p:gr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7" grpId="0" animBg="1" advAuto="0"/>
    </p:bldLst>
  </p:timing>
</p:sld>
</file>

<file path=ppt/theme/theme1.xml><?xml version="1.0" encoding="utf-8"?>
<a:theme xmlns:a="http://schemas.openxmlformats.org/drawingml/2006/main" name="Domino - Oct 2019">
  <a:themeElements>
    <a:clrScheme name="Domino">
      <a:dk1>
        <a:srgbClr val="273040"/>
      </a:dk1>
      <a:lt1>
        <a:srgbClr val="FFFFFF"/>
      </a:lt1>
      <a:dk2>
        <a:srgbClr val="585F6B"/>
      </a:dk2>
      <a:lt2>
        <a:srgbClr val="F2F5F9"/>
      </a:lt2>
      <a:accent1>
        <a:srgbClr val="2C71C7"/>
      </a:accent1>
      <a:accent2>
        <a:srgbClr val="022141"/>
      </a:accent2>
      <a:accent3>
        <a:srgbClr val="6C68B0"/>
      </a:accent3>
      <a:accent4>
        <a:srgbClr val="63BF82"/>
      </a:accent4>
      <a:accent5>
        <a:srgbClr val="2C71C7"/>
      </a:accent5>
      <a:accent6>
        <a:srgbClr val="63BF82"/>
      </a:accent6>
      <a:hlink>
        <a:srgbClr val="0563C1"/>
      </a:hlink>
      <a:folHlink>
        <a:srgbClr val="8A86C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7486</Words>
  <Application>WPS Writer</Application>
  <PresentationFormat>Widescreen</PresentationFormat>
  <Paragraphs>567</Paragraphs>
  <Slides>52</Slides>
  <Notes>62</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52</vt:i4>
      </vt:variant>
    </vt:vector>
  </HeadingPairs>
  <TitlesOfParts>
    <vt:vector size="78" baseType="lpstr">
      <vt:lpstr>Arial</vt:lpstr>
      <vt:lpstr>SimSun</vt:lpstr>
      <vt:lpstr>Wingdings</vt:lpstr>
      <vt:lpstr>Arial</vt:lpstr>
      <vt:lpstr>Lato Light</vt:lpstr>
      <vt:lpstr>Lato</vt:lpstr>
      <vt:lpstr>Calibri</vt:lpstr>
      <vt:lpstr>Lato Black</vt:lpstr>
      <vt:lpstr>Lato Light</vt:lpstr>
      <vt:lpstr>Lato</vt:lpstr>
      <vt:lpstr>Lato Black</vt:lpstr>
      <vt:lpstr>Lato Bold</vt:lpstr>
      <vt:lpstr>Lato Regular</vt:lpstr>
      <vt:lpstr>Lato Medium</vt:lpstr>
      <vt:lpstr>Lato Heavy</vt:lpstr>
      <vt:lpstr>Times</vt:lpstr>
      <vt:lpstr>Helvetica Neue</vt:lpstr>
      <vt:lpstr>Georgia</vt:lpstr>
      <vt:lpstr>Roboto</vt:lpstr>
      <vt:lpstr>Courier New</vt:lpstr>
      <vt:lpstr>Microsoft YaHei</vt:lpstr>
      <vt:lpstr>汉仪旗黑</vt:lpstr>
      <vt:lpstr>Arial Unicode MS</vt:lpstr>
      <vt:lpstr>Apple Symbols</vt:lpstr>
      <vt:lpstr>宋体-简</vt:lpstr>
      <vt:lpstr>Domino - Oct 2019</vt:lpstr>
      <vt:lpstr>INTRODUCTION TO MACHINE LEARNING</vt:lpstr>
      <vt:lpstr>Who am I?</vt:lpstr>
      <vt:lpstr>Teaching Assistants</vt:lpstr>
      <vt:lpstr>Agenda</vt:lpstr>
      <vt:lpstr>Access Materials</vt:lpstr>
      <vt:lpstr>Create Workspace</vt:lpstr>
      <vt:lpstr>Wait to Launch</vt:lpstr>
      <vt:lpstr>PowerPoint 演示文稿</vt:lpstr>
      <vt:lpstr>PowerPoint 演示文稿</vt:lpstr>
      <vt:lpstr>instead of an organizational capability</vt:lpstr>
      <vt:lpstr>How Model-Driven Organizations Operate</vt:lpstr>
      <vt:lpstr>PowerPoint 演示文稿</vt:lpstr>
      <vt:lpstr>PowerPoint 演示文稿</vt:lpstr>
      <vt:lpstr>How Model-Driven Organizations Operate</vt:lpstr>
      <vt:lpstr>Pick the right problem to solve</vt:lpstr>
      <vt:lpstr>Project Prioritization</vt:lpstr>
      <vt:lpstr>Other Considerations</vt:lpstr>
      <vt:lpstr>PowerPoint 演示文稿</vt:lpstr>
      <vt:lpstr>Traditional Programming</vt:lpstr>
      <vt:lpstr>Model Development</vt:lpstr>
      <vt:lpstr>How Do I Get Data?</vt:lpstr>
      <vt:lpstr>Get LOTS OF Data!</vt:lpstr>
      <vt:lpstr>Get USEFUL Data!</vt:lpstr>
      <vt:lpstr>Inspect the Data</vt:lpstr>
      <vt:lpstr>Data Bias</vt:lpstr>
      <vt:lpstr>Model Development</vt:lpstr>
      <vt:lpstr>Missing Values</vt:lpstr>
      <vt:lpstr>Scaling</vt:lpstr>
      <vt:lpstr>Scaling</vt:lpstr>
      <vt:lpstr>Outliers</vt:lpstr>
      <vt:lpstr>Feature Engineering</vt:lpstr>
      <vt:lpstr>Summary</vt:lpstr>
      <vt:lpstr>HANDS-ON: DATA EXPLORATION &amp; PREPARATION</vt:lpstr>
      <vt:lpstr>Model Development</vt:lpstr>
      <vt:lpstr>Types of Models</vt:lpstr>
      <vt:lpstr>Supervised Learning</vt:lpstr>
      <vt:lpstr>Human Modeling</vt:lpstr>
      <vt:lpstr>Machine Learning</vt:lpstr>
      <vt:lpstr>Choosing an Algorithm</vt:lpstr>
      <vt:lpstr>Decision Trees</vt:lpstr>
      <vt:lpstr>Random Forest Classifier</vt:lpstr>
      <vt:lpstr>HANDS-ON: BUILDING A MODEL</vt:lpstr>
      <vt:lpstr>Model Development</vt:lpstr>
      <vt:lpstr>Using Data to Test Model</vt:lpstr>
      <vt:lpstr>Real World Data</vt:lpstr>
      <vt:lpstr>Accuracy</vt:lpstr>
      <vt:lpstr>Confusion Matrix</vt:lpstr>
      <vt:lpstr>Confusion Matrix</vt:lpstr>
      <vt:lpstr>Precision</vt:lpstr>
      <vt:lpstr>F1 Score</vt:lpstr>
      <vt:lpstr>HANDS-ON: EVALUATING YOUR MODEL</vt:lpstr>
      <vt:lpstr>Model Development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Josh Mineroff</dc:creator>
  <cp:lastModifiedBy>Okeefe Niemann</cp:lastModifiedBy>
  <cp:revision>42</cp:revision>
  <dcterms:created xsi:type="dcterms:W3CDTF">2023-07-11T18:19:52Z</dcterms:created>
  <dcterms:modified xsi:type="dcterms:W3CDTF">2023-07-11T18:19:52Z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1033-5.1.0.7912</vt:lpwstr>
  </property>
</Properties>
</file>